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16"/>
  </p:notesMasterIdLst>
  <p:sldIdLst>
    <p:sldId id="2146846642" r:id="rId3"/>
    <p:sldId id="256" r:id="rId4"/>
    <p:sldId id="257" r:id="rId5"/>
    <p:sldId id="2146846644" r:id="rId6"/>
    <p:sldId id="258" r:id="rId7"/>
    <p:sldId id="270" r:id="rId8"/>
    <p:sldId id="271" r:id="rId9"/>
    <p:sldId id="272" r:id="rId10"/>
    <p:sldId id="273" r:id="rId11"/>
    <p:sldId id="274" r:id="rId12"/>
    <p:sldId id="275" r:id="rId13"/>
    <p:sldId id="276"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9FFF"/>
    <a:srgbClr val="A1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20159A-66F8-4CC6-BB7D-3DDB018349CF}" v="1" dt="2025-03-06T08:12:37.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652EB-1AD3-475A-A521-A73369DAF7B8}"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3C519-617E-43DC-8CB2-0DA69DD3A737}" type="slidenum">
              <a:rPr lang="en-US" smtClean="0"/>
              <a:t>‹#›</a:t>
            </a:fld>
            <a:endParaRPr lang="en-US"/>
          </a:p>
        </p:txBody>
      </p:sp>
    </p:spTree>
    <p:extLst>
      <p:ext uri="{BB962C8B-B14F-4D97-AF65-F5344CB8AC3E}">
        <p14:creationId xmlns:p14="http://schemas.microsoft.com/office/powerpoint/2010/main" val="169955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c190bc4ce7_0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g2c190bc4ce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054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190bc4ce7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c190bc4ce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b7494c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b7494c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61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20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766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45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08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603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KV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2C3302-4C36-DA17-6749-B28C9A77EB84}"/>
              </a:ext>
            </a:extLst>
          </p:cNvPr>
          <p:cNvPicPr>
            <a:picLocks noChangeAspect="1"/>
          </p:cNvPicPr>
          <p:nvPr userDrawn="1"/>
        </p:nvPicPr>
        <p:blipFill>
          <a:blip r:embed="rId2"/>
          <a:srcRect/>
          <a:stretch/>
        </p:blipFill>
        <p:spPr>
          <a:xfrm>
            <a:off x="-17713" y="-4480"/>
            <a:ext cx="12227426" cy="6866958"/>
          </a:xfrm>
          <a:prstGeom prst="rect">
            <a:avLst/>
          </a:prstGeom>
        </p:spPr>
      </p:pic>
      <p:sp>
        <p:nvSpPr>
          <p:cNvPr id="21" name="TextBox 20">
            <a:extLst>
              <a:ext uri="{FF2B5EF4-FFF2-40B4-BE49-F238E27FC236}">
                <a16:creationId xmlns:a16="http://schemas.microsoft.com/office/drawing/2014/main" id="{F7EE49C4-BBD9-C92C-DA99-22853C55A469}"/>
              </a:ext>
            </a:extLst>
          </p:cNvPr>
          <p:cNvSpPr txBox="1"/>
          <p:nvPr userDrawn="1"/>
        </p:nvSpPr>
        <p:spPr>
          <a:xfrm>
            <a:off x="809499" y="5677503"/>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2485708"/>
            <a:ext cx="7655559" cy="911319"/>
          </a:xfrm>
          <a:prstGeom prst="rect">
            <a:avLst/>
          </a:prstGeom>
        </p:spPr>
        <p:txBody>
          <a:bodyPr lIns="0" tIns="0" rIns="0" bIns="0" anchor="ctr"/>
          <a:lstStyle>
            <a:lvl1pPr marL="0" indent="0">
              <a:lnSpc>
                <a:spcPts val="4651"/>
              </a:lnSpc>
              <a:buNone/>
              <a:defRPr sz="5760" b="1" i="0">
                <a:solidFill>
                  <a:srgbClr val="EEB1FF"/>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7" name="Graphic 6">
            <a:extLst>
              <a:ext uri="{FF2B5EF4-FFF2-40B4-BE49-F238E27FC236}">
                <a16:creationId xmlns:a16="http://schemas.microsoft.com/office/drawing/2014/main" id="{B64EBCB7-2AF4-2300-DC6F-51EE539C89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33803" y="809398"/>
            <a:ext cx="1673538" cy="472566"/>
          </a:xfrm>
          <a:prstGeom prst="rect">
            <a:avLst/>
          </a:prstGeom>
        </p:spPr>
      </p:pic>
      <p:sp>
        <p:nvSpPr>
          <p:cNvPr id="5" name="Text Placeholder 4">
            <a:extLst>
              <a:ext uri="{FF2B5EF4-FFF2-40B4-BE49-F238E27FC236}">
                <a16:creationId xmlns:a16="http://schemas.microsoft.com/office/drawing/2014/main" id="{24B0879C-00BB-6FBE-30A8-CE6FA6F9D89A}"/>
              </a:ext>
            </a:extLst>
          </p:cNvPr>
          <p:cNvSpPr>
            <a:spLocks noGrp="1"/>
          </p:cNvSpPr>
          <p:nvPr>
            <p:ph type="body" sz="quarter" idx="11" hasCustomPrompt="1"/>
          </p:nvPr>
        </p:nvSpPr>
        <p:spPr>
          <a:xfrm>
            <a:off x="727029" y="3474654"/>
            <a:ext cx="8446347" cy="1729995"/>
          </a:xfrm>
          <a:prstGeom prst="rect">
            <a:avLst/>
          </a:prstGeom>
        </p:spPr>
        <p:txBody>
          <a:bodyPr lIns="0" tIns="0" rIns="0" bIns="0"/>
          <a:lstStyle>
            <a:lvl1pPr marL="0" indent="0">
              <a:buNone/>
              <a:defRPr sz="2987" b="0" i="0">
                <a:solidFill>
                  <a:schemeClr val="bg1"/>
                </a:solidFill>
                <a:latin typeface="Graphik Medium" panose="020B0503030202060203" pitchFamily="34" charset="77"/>
              </a:defRPr>
            </a:lvl1pPr>
            <a:lvl2pPr marL="424664" indent="0">
              <a:buNone/>
              <a:defRPr>
                <a:solidFill>
                  <a:schemeClr val="bg1"/>
                </a:solidFill>
              </a:defRPr>
            </a:lvl2pPr>
            <a:lvl3pPr marL="849328" indent="0">
              <a:buNone/>
              <a:defRPr>
                <a:solidFill>
                  <a:schemeClr val="bg1"/>
                </a:solidFill>
              </a:defRPr>
            </a:lvl3pPr>
            <a:lvl4pPr marL="1273991" indent="0">
              <a:buNone/>
              <a:defRPr>
                <a:solidFill>
                  <a:schemeClr val="bg1"/>
                </a:solidFill>
              </a:defRPr>
            </a:lvl4pPr>
            <a:lvl5pPr marL="1698655" indent="0">
              <a:buNone/>
              <a:defRPr>
                <a:solidFill>
                  <a:schemeClr val="bg1"/>
                </a:solidFill>
              </a:defRPr>
            </a:lvl5pPr>
          </a:lstStyle>
          <a:p>
            <a:pPr lvl="0"/>
            <a:r>
              <a:rPr lang="en-US"/>
              <a:t>Click to add text</a:t>
            </a:r>
          </a:p>
        </p:txBody>
      </p:sp>
    </p:spTree>
    <p:extLst>
      <p:ext uri="{BB962C8B-B14F-4D97-AF65-F5344CB8AC3E}">
        <p14:creationId xmlns:p14="http://schemas.microsoft.com/office/powerpoint/2010/main" val="1686726695"/>
      </p:ext>
    </p:extLst>
  </p:cSld>
  <p:clrMapOvr>
    <a:masterClrMapping/>
  </p:clrMapOvr>
  <p:extLst>
    <p:ext uri="{DCECCB84-F9BA-43D5-87BE-67443E8EF086}">
      <p15:sldGuideLst xmlns:p15="http://schemas.microsoft.com/office/powerpoint/2012/main">
        <p15:guide id="1" pos="42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3523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96736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68914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54806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69112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26512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9617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61309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374722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y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774F5-4A4B-230A-995B-6A673D3AE381}"/>
              </a:ext>
            </a:extLst>
          </p:cNvPr>
          <p:cNvPicPr>
            <a:picLocks noChangeAspect="1"/>
          </p:cNvPicPr>
          <p:nvPr userDrawn="1"/>
        </p:nvPicPr>
        <p:blipFill>
          <a:blip r:embed="rId2"/>
          <a:srcRect/>
          <a:stretch/>
        </p:blipFill>
        <p:spPr>
          <a:xfrm>
            <a:off x="-17713" y="-4480"/>
            <a:ext cx="12227426" cy="6866958"/>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2" name="Picture 1" descr="A white arrow on a black background&#10;&#10;AI-generated content may be incorrect.">
            <a:extLst>
              <a:ext uri="{FF2B5EF4-FFF2-40B4-BE49-F238E27FC236}">
                <a16:creationId xmlns:a16="http://schemas.microsoft.com/office/drawing/2014/main" id="{7E6DD9F5-7704-319C-9F43-9280D0BA449D}"/>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3" name="Rectangle 2">
            <a:extLst>
              <a:ext uri="{FF2B5EF4-FFF2-40B4-BE49-F238E27FC236}">
                <a16:creationId xmlns:a16="http://schemas.microsoft.com/office/drawing/2014/main" id="{68264D5F-1876-8DC2-2AD3-C8FB7EA16A1F}"/>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9B8E8AF8-6CA1-71ED-364A-02204A619369}"/>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48D7A979-467D-8867-0C30-BE8323B21D3A}"/>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300077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y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6C36A4-D218-56E8-FD55-2959CFF678ED}"/>
              </a:ext>
            </a:extLst>
          </p:cNvPr>
          <p:cNvPicPr>
            <a:picLocks noChangeAspect="1"/>
          </p:cNvPicPr>
          <p:nvPr userDrawn="1"/>
        </p:nvPicPr>
        <p:blipFill>
          <a:blip r:embed="rId2"/>
          <a:srcRect/>
          <a:stretch/>
        </p:blipFill>
        <p:spPr>
          <a:xfrm>
            <a:off x="-17713" y="-4480"/>
            <a:ext cx="12227426" cy="6866958"/>
          </a:xfrm>
          <a:prstGeom prst="rect">
            <a:avLst/>
          </a:prstGeom>
        </p:spPr>
      </p:pic>
      <p:pic>
        <p:nvPicPr>
          <p:cNvPr id="15" name="Picture 14" descr="A white arrow on a black background&#10;&#10;AI-generated content may be incorrect.">
            <a:extLst>
              <a:ext uri="{FF2B5EF4-FFF2-40B4-BE49-F238E27FC236}">
                <a16:creationId xmlns:a16="http://schemas.microsoft.com/office/drawing/2014/main" id="{B0642955-EBA2-A21F-CE64-C18BE4F256B5}"/>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sp>
        <p:nvSpPr>
          <p:cNvPr id="5" name="Rectangle 4">
            <a:extLst>
              <a:ext uri="{FF2B5EF4-FFF2-40B4-BE49-F238E27FC236}">
                <a16:creationId xmlns:a16="http://schemas.microsoft.com/office/drawing/2014/main" id="{50EB6716-4C0E-BE1A-8D9A-1FA2EECF2788}"/>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7" name="TextBox 6">
            <a:extLst>
              <a:ext uri="{FF2B5EF4-FFF2-40B4-BE49-F238E27FC236}">
                <a16:creationId xmlns:a16="http://schemas.microsoft.com/office/drawing/2014/main" id="{1CC5AA99-426E-C07B-E573-5AB5E8EC3E1F}"/>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8" name="TextBox 7">
            <a:extLst>
              <a:ext uri="{FF2B5EF4-FFF2-40B4-BE49-F238E27FC236}">
                <a16:creationId xmlns:a16="http://schemas.microsoft.com/office/drawing/2014/main" id="{259EEA2B-1987-CECE-3B0F-E69EC9647168}"/>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25499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D841A-AE0E-A113-3AF4-416344073926}"/>
              </a:ext>
            </a:extLst>
          </p:cNvPr>
          <p:cNvPicPr>
            <a:picLocks noChangeAspect="1"/>
          </p:cNvPicPr>
          <p:nvPr userDrawn="1"/>
        </p:nvPicPr>
        <p:blipFill>
          <a:blip r:embed="rId2"/>
          <a:srcRect/>
          <a:stretch/>
        </p:blipFill>
        <p:spPr>
          <a:xfrm>
            <a:off x="-17713" y="-4479"/>
            <a:ext cx="12227426" cy="6866957"/>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E4C23E13-553E-8CAC-30D2-ABB45243E32A}"/>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4C4AE246-3507-2C60-3E77-80A401FFA0AE}"/>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0C865284-A704-B65E-8109-674A5BB60D55}"/>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59B4518E-C8F6-238D-D450-7DCE9CF7D3B0}"/>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34973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A378E-CCB9-B95E-EAF1-0FEA6A2351DD}"/>
              </a:ext>
            </a:extLst>
          </p:cNvPr>
          <p:cNvPicPr>
            <a:picLocks noChangeAspect="1"/>
          </p:cNvPicPr>
          <p:nvPr userDrawn="1"/>
        </p:nvPicPr>
        <p:blipFill>
          <a:blip r:embed="rId2"/>
          <a:srcRect/>
          <a:stretch/>
        </p:blipFill>
        <p:spPr>
          <a:xfrm>
            <a:off x="-17711" y="-4480"/>
            <a:ext cx="12227422" cy="6866956"/>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33E13488-72FD-0E33-A6F2-2285D4FE5ED2}"/>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B651812D-08D5-7E1D-329A-428B9A0C47C1}"/>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98987D53-071E-4607-B9BE-20C235A4D5CE}"/>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2B27B451-623C-0461-A1FC-AD6C9E436521}"/>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178537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7431-02A3-DBC7-0B20-DC97998DC507}"/>
              </a:ext>
            </a:extLst>
          </p:cNvPr>
          <p:cNvPicPr>
            <a:picLocks noChangeAspect="1"/>
          </p:cNvPicPr>
          <p:nvPr userDrawn="1"/>
        </p:nvPicPr>
        <p:blipFill>
          <a:blip r:embed="rId2"/>
          <a:srcRect/>
          <a:stretch/>
        </p:blipFill>
        <p:spPr>
          <a:xfrm>
            <a:off x="-17712" y="-4479"/>
            <a:ext cx="12227424" cy="6866957"/>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6B9EBB17-2A21-6002-1A8E-2C46E0592B02}"/>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2D917FE9-B869-D5C9-27E2-C7A269B03AE3}"/>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BACCB4FD-61D0-6469-66C9-C80359A8B99A}"/>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9AE82BDD-6A39-728C-0DFC-83E37C5D096C}"/>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182639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8162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9314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2474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7EA123B2-AC32-37EE-21E1-ED6807070821}"/>
              </a:ext>
            </a:extLst>
          </p:cNvPr>
          <p:cNvSpPr txBox="1">
            <a:spLocks/>
          </p:cNvSpPr>
          <p:nvPr userDrawn="1"/>
        </p:nvSpPr>
        <p:spPr>
          <a:xfrm>
            <a:off x="11702754" y="6582541"/>
            <a:ext cx="489246" cy="1869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49328"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43" b="0" i="0" u="none" strike="noStrike" kern="1200" cap="none" spc="0" normalizeH="0" baseline="0" noProof="0" smtClean="0">
                <a:ln>
                  <a:noFill/>
                </a:ln>
                <a:solidFill>
                  <a:srgbClr val="96968C"/>
                </a:solidFill>
                <a:effectLst/>
                <a:uLnTx/>
                <a:uFillTx/>
                <a:latin typeface="Graphik Medium" panose="020B0503030202060203" pitchFamily="34" charset="77"/>
                <a:ea typeface="+mn-ea"/>
                <a:cs typeface="+mn-cs"/>
              </a:rPr>
              <a:pPr marL="0" marR="0" lvl="0" indent="0" algn="l" defTabSz="849328" rtl="0" eaLnBrk="1" fontAlgn="auto" latinLnBrk="0" hangingPunct="1">
                <a:lnSpc>
                  <a:spcPct val="100000"/>
                </a:lnSpc>
                <a:spcBef>
                  <a:spcPts val="0"/>
                </a:spcBef>
                <a:spcAft>
                  <a:spcPts val="0"/>
                </a:spcAft>
                <a:buClrTx/>
                <a:buSzTx/>
                <a:buFontTx/>
                <a:buNone/>
                <a:tabLst/>
                <a:defRPr/>
              </a:pPr>
              <a:t>‹#›</a:t>
            </a:fld>
            <a:endParaRPr kumimoji="0" lang="en-US" sz="743" b="0" i="0" u="none" strike="noStrike" kern="1200" cap="none" spc="0" normalizeH="0" baseline="0" noProof="0">
              <a:ln>
                <a:noFill/>
              </a:ln>
              <a:solidFill>
                <a:srgbClr val="96968C"/>
              </a:solidFill>
              <a:effectLst/>
              <a:uLnTx/>
              <a:uFillTx/>
              <a:latin typeface="Graphik Medium" panose="020B0503030202060203" pitchFamily="34" charset="77"/>
              <a:ea typeface="+mn-ea"/>
              <a:cs typeface="+mn-cs"/>
            </a:endParaRPr>
          </a:p>
        </p:txBody>
      </p:sp>
    </p:spTree>
    <p:extLst>
      <p:ext uri="{BB962C8B-B14F-4D97-AF65-F5344CB8AC3E}">
        <p14:creationId xmlns:p14="http://schemas.microsoft.com/office/powerpoint/2010/main" val="21049814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849328" rtl="0" eaLnBrk="1" latinLnBrk="0" hangingPunct="1">
        <a:lnSpc>
          <a:spcPct val="90000"/>
        </a:lnSpc>
        <a:spcBef>
          <a:spcPct val="0"/>
        </a:spcBef>
        <a:buNone/>
        <a:defRPr sz="4088" kern="1200">
          <a:solidFill>
            <a:schemeClr val="tx1"/>
          </a:solidFill>
          <a:latin typeface="+mj-lt"/>
          <a:ea typeface="+mj-ea"/>
          <a:cs typeface="+mj-cs"/>
        </a:defRPr>
      </a:lvl1pPr>
    </p:titleStyle>
    <p:bodyStyle>
      <a:lvl1pPr marL="212332" indent="-212332" algn="l" defTabSz="849328" rtl="0" eaLnBrk="1" latinLnBrk="0" hangingPunct="1">
        <a:lnSpc>
          <a:spcPct val="90000"/>
        </a:lnSpc>
        <a:spcBef>
          <a:spcPts val="929"/>
        </a:spcBef>
        <a:buFont typeface="Arial" panose="020B0604020202020204" pitchFamily="34" charset="0"/>
        <a:buChar char="•"/>
        <a:defRPr sz="2601" kern="1200">
          <a:solidFill>
            <a:schemeClr val="tx1"/>
          </a:solidFill>
          <a:latin typeface="+mn-lt"/>
          <a:ea typeface="+mn-ea"/>
          <a:cs typeface="+mn-cs"/>
        </a:defRPr>
      </a:lvl1pPr>
      <a:lvl2pPr marL="636996" indent="-212332" algn="l" defTabSz="849328" rtl="0" eaLnBrk="1" latinLnBrk="0" hangingPunct="1">
        <a:lnSpc>
          <a:spcPct val="90000"/>
        </a:lnSpc>
        <a:spcBef>
          <a:spcPts val="464"/>
        </a:spcBef>
        <a:buFont typeface="Arial" panose="020B0604020202020204" pitchFamily="34" charset="0"/>
        <a:buChar char="•"/>
        <a:defRPr sz="2229" kern="1200">
          <a:solidFill>
            <a:schemeClr val="tx1"/>
          </a:solidFill>
          <a:latin typeface="+mn-lt"/>
          <a:ea typeface="+mn-ea"/>
          <a:cs typeface="+mn-cs"/>
        </a:defRPr>
      </a:lvl2pPr>
      <a:lvl3pPr marL="1061660" indent="-212332" algn="l" defTabSz="849328" rtl="0" eaLnBrk="1" latinLnBrk="0" hangingPunct="1">
        <a:lnSpc>
          <a:spcPct val="90000"/>
        </a:lnSpc>
        <a:spcBef>
          <a:spcPts val="464"/>
        </a:spcBef>
        <a:buFont typeface="Arial" panose="020B0604020202020204" pitchFamily="34" charset="0"/>
        <a:buChar char="•"/>
        <a:defRPr sz="1858" kern="1200">
          <a:solidFill>
            <a:schemeClr val="tx1"/>
          </a:solidFill>
          <a:latin typeface="+mn-lt"/>
          <a:ea typeface="+mn-ea"/>
          <a:cs typeface="+mn-cs"/>
        </a:defRPr>
      </a:lvl3pPr>
      <a:lvl4pPr marL="1486323"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4pPr>
      <a:lvl5pPr marL="1910987"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5pPr>
      <a:lvl6pPr marL="2335651"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6pPr>
      <a:lvl7pPr marL="2760315"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7pPr>
      <a:lvl8pPr marL="3184978"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8pPr>
      <a:lvl9pPr marL="3609642"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9pPr>
    </p:bodyStyle>
    <p:otherStyle>
      <a:defPPr>
        <a:defRPr lang="en-US"/>
      </a:defPPr>
      <a:lvl1pPr marL="0" algn="l" defTabSz="849328" rtl="0" eaLnBrk="1" latinLnBrk="0" hangingPunct="1">
        <a:defRPr sz="1672" kern="1200">
          <a:solidFill>
            <a:schemeClr val="tx1"/>
          </a:solidFill>
          <a:latin typeface="+mn-lt"/>
          <a:ea typeface="+mn-ea"/>
          <a:cs typeface="+mn-cs"/>
        </a:defRPr>
      </a:lvl1pPr>
      <a:lvl2pPr marL="424664" algn="l" defTabSz="849328" rtl="0" eaLnBrk="1" latinLnBrk="0" hangingPunct="1">
        <a:defRPr sz="1672" kern="1200">
          <a:solidFill>
            <a:schemeClr val="tx1"/>
          </a:solidFill>
          <a:latin typeface="+mn-lt"/>
          <a:ea typeface="+mn-ea"/>
          <a:cs typeface="+mn-cs"/>
        </a:defRPr>
      </a:lvl2pPr>
      <a:lvl3pPr marL="849328" algn="l" defTabSz="849328" rtl="0" eaLnBrk="1" latinLnBrk="0" hangingPunct="1">
        <a:defRPr sz="1672" kern="1200">
          <a:solidFill>
            <a:schemeClr val="tx1"/>
          </a:solidFill>
          <a:latin typeface="+mn-lt"/>
          <a:ea typeface="+mn-ea"/>
          <a:cs typeface="+mn-cs"/>
        </a:defRPr>
      </a:lvl3pPr>
      <a:lvl4pPr marL="1273992" algn="l" defTabSz="849328" rtl="0" eaLnBrk="1" latinLnBrk="0" hangingPunct="1">
        <a:defRPr sz="1672" kern="1200">
          <a:solidFill>
            <a:schemeClr val="tx1"/>
          </a:solidFill>
          <a:latin typeface="+mn-lt"/>
          <a:ea typeface="+mn-ea"/>
          <a:cs typeface="+mn-cs"/>
        </a:defRPr>
      </a:lvl4pPr>
      <a:lvl5pPr marL="1698655" algn="l" defTabSz="849328" rtl="0" eaLnBrk="1" latinLnBrk="0" hangingPunct="1">
        <a:defRPr sz="1672" kern="1200">
          <a:solidFill>
            <a:schemeClr val="tx1"/>
          </a:solidFill>
          <a:latin typeface="+mn-lt"/>
          <a:ea typeface="+mn-ea"/>
          <a:cs typeface="+mn-cs"/>
        </a:defRPr>
      </a:lvl5pPr>
      <a:lvl6pPr marL="2123319" algn="l" defTabSz="849328" rtl="0" eaLnBrk="1" latinLnBrk="0" hangingPunct="1">
        <a:defRPr sz="1672" kern="1200">
          <a:solidFill>
            <a:schemeClr val="tx1"/>
          </a:solidFill>
          <a:latin typeface="+mn-lt"/>
          <a:ea typeface="+mn-ea"/>
          <a:cs typeface="+mn-cs"/>
        </a:defRPr>
      </a:lvl6pPr>
      <a:lvl7pPr marL="2547983" algn="l" defTabSz="849328" rtl="0" eaLnBrk="1" latinLnBrk="0" hangingPunct="1">
        <a:defRPr sz="1672" kern="1200">
          <a:solidFill>
            <a:schemeClr val="tx1"/>
          </a:solidFill>
          <a:latin typeface="+mn-lt"/>
          <a:ea typeface="+mn-ea"/>
          <a:cs typeface="+mn-cs"/>
        </a:defRPr>
      </a:lvl7pPr>
      <a:lvl8pPr marL="2972646" algn="l" defTabSz="849328" rtl="0" eaLnBrk="1" latinLnBrk="0" hangingPunct="1">
        <a:defRPr sz="1672" kern="1200">
          <a:solidFill>
            <a:schemeClr val="tx1"/>
          </a:solidFill>
          <a:latin typeface="+mn-lt"/>
          <a:ea typeface="+mn-ea"/>
          <a:cs typeface="+mn-cs"/>
        </a:defRPr>
      </a:lvl8pPr>
      <a:lvl9pPr marL="3397310" algn="l" defTabSz="849328" rtl="0" eaLnBrk="1" latinLnBrk="0" hangingPunct="1">
        <a:defRPr sz="167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81">
          <p15:clr>
            <a:srgbClr val="F26B43"/>
          </p15:clr>
        </p15:guide>
        <p15:guide id="2" pos="36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72886607"/>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5AAD14-DF38-9B8A-07AF-02BF5753CBD0}"/>
              </a:ext>
            </a:extLst>
          </p:cNvPr>
          <p:cNvSpPr>
            <a:spLocks noGrp="1"/>
          </p:cNvSpPr>
          <p:nvPr>
            <p:ph type="body" sz="quarter" idx="10"/>
          </p:nvPr>
        </p:nvSpPr>
        <p:spPr>
          <a:xfrm>
            <a:off x="629634" y="2194560"/>
            <a:ext cx="6408782" cy="1920240"/>
          </a:xfrm>
        </p:spPr>
        <p:txBody>
          <a:bodyPr/>
          <a:lstStyle/>
          <a:p>
            <a:pPr>
              <a:lnSpc>
                <a:spcPts val="4797"/>
              </a:lnSpc>
            </a:pPr>
            <a:r>
              <a:rPr lang="en-US" dirty="0"/>
              <a:t>Hack the Future:</a:t>
            </a:r>
          </a:p>
          <a:p>
            <a:pPr>
              <a:lnSpc>
                <a:spcPts val="4797"/>
              </a:lnSpc>
            </a:pPr>
            <a:r>
              <a:rPr lang="en-US" dirty="0"/>
              <a:t>A Gen AI Sprint </a:t>
            </a:r>
            <a:br>
              <a:rPr lang="en-US" dirty="0"/>
            </a:br>
            <a:r>
              <a:rPr lang="en-US" dirty="0"/>
              <a:t>Powered by Data</a:t>
            </a:r>
          </a:p>
        </p:txBody>
      </p:sp>
    </p:spTree>
    <p:extLst>
      <p:ext uri="{BB962C8B-B14F-4D97-AF65-F5344CB8AC3E}">
        <p14:creationId xmlns:p14="http://schemas.microsoft.com/office/powerpoint/2010/main" val="379444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Demo video</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pic>
        <p:nvPicPr>
          <p:cNvPr id="5" name="demo(accenture)">
            <a:hlinkClick r:id="" action="ppaction://media"/>
            <a:extLst>
              <a:ext uri="{FF2B5EF4-FFF2-40B4-BE49-F238E27FC236}">
                <a16:creationId xmlns:a16="http://schemas.microsoft.com/office/drawing/2014/main" id="{EA0FA17E-A314-9C0B-B6E8-21BBB517F07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7465" y="665018"/>
            <a:ext cx="8697190" cy="5725391"/>
          </a:xfrm>
          <a:prstGeom prst="rect">
            <a:avLst/>
          </a:prstGeom>
        </p:spPr>
      </p:pic>
    </p:spTree>
    <p:extLst>
      <p:ext uri="{BB962C8B-B14F-4D97-AF65-F5344CB8AC3E}">
        <p14:creationId xmlns:p14="http://schemas.microsoft.com/office/powerpoint/2010/main" val="103973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8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240741" y="217485"/>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Conclusion</a:t>
            </a:r>
          </a:p>
          <a:p>
            <a:pPr defTabSz="1219170">
              <a:lnSpc>
                <a:spcPct val="80000"/>
              </a:lnSpc>
              <a:buClr>
                <a:srgbClr val="000000"/>
              </a:buClr>
              <a:buSzPts val="1100"/>
            </a:pPr>
            <a:r>
              <a:rPr lang="en-IN" sz="2667"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Summarize the impact and effectiveness of your solution. Reiterate how it solves the problem statement.</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5" name="TextBox 4">
            <a:extLst>
              <a:ext uri="{FF2B5EF4-FFF2-40B4-BE49-F238E27FC236}">
                <a16:creationId xmlns:a16="http://schemas.microsoft.com/office/drawing/2014/main" id="{4D9DCA57-0663-8B02-65EC-B94FBFE3C41E}"/>
              </a:ext>
            </a:extLst>
          </p:cNvPr>
          <p:cNvSpPr txBox="1"/>
          <p:nvPr/>
        </p:nvSpPr>
        <p:spPr>
          <a:xfrm>
            <a:off x="353291" y="1278082"/>
            <a:ext cx="10661073" cy="3785652"/>
          </a:xfrm>
          <a:prstGeom prst="rect">
            <a:avLst/>
          </a:prstGeom>
          <a:noFill/>
        </p:spPr>
        <p:txBody>
          <a:bodyPr wrap="square">
            <a:spAutoFit/>
          </a:bodyPr>
          <a:lstStyle/>
          <a:p>
            <a:r>
              <a:rPr lang="en-US" sz="2000" dirty="0"/>
              <a:t>The proposed solution effectively addresses the problem statement of building personalized e-commerce experiences using AI.</a:t>
            </a:r>
          </a:p>
          <a:p>
            <a:r>
              <a:rPr lang="en-US" sz="2000" dirty="0"/>
              <a:t>Through the use of an agent-based architecture, the system is modular, scalable, and adaptable to different kinds of customer and product data. Even with limited inputs, the fallback strategy ensures that every customer gets meaningful product recommendations.</a:t>
            </a:r>
          </a:p>
          <a:p>
            <a:r>
              <a:rPr lang="en-US" sz="2000" dirty="0"/>
              <a:t>This solution:</a:t>
            </a:r>
          </a:p>
          <a:p>
            <a:pPr>
              <a:buFont typeface="Arial" panose="020B0604020202020204" pitchFamily="34" charset="0"/>
              <a:buChar char="•"/>
            </a:pPr>
            <a:r>
              <a:rPr lang="en-US" sz="2000" dirty="0"/>
              <a:t>Demonstrates the power of clean agent logic</a:t>
            </a:r>
          </a:p>
          <a:p>
            <a:pPr>
              <a:buFont typeface="Arial" panose="020B0604020202020204" pitchFamily="34" charset="0"/>
              <a:buChar char="•"/>
            </a:pPr>
            <a:r>
              <a:rPr lang="en-US" sz="2000" dirty="0"/>
              <a:t>Enables future enhancements like behavioral tracking, LLM integration, or real-time preferences</a:t>
            </a:r>
          </a:p>
          <a:p>
            <a:pPr>
              <a:buFont typeface="Arial" panose="020B0604020202020204" pitchFamily="34" charset="0"/>
              <a:buChar char="•"/>
            </a:pPr>
            <a:r>
              <a:rPr lang="en-US" sz="2000" dirty="0"/>
              <a:t>Can easily plug into production pipelines for actual e-commerce personalization</a:t>
            </a:r>
          </a:p>
          <a:p>
            <a:r>
              <a:rPr lang="en-US" sz="2000" dirty="0" err="1"/>
              <a:t>SoloNXT's</a:t>
            </a:r>
            <a:r>
              <a:rPr lang="en-US" sz="2000" dirty="0"/>
              <a:t> submission proves that even a solo developer can build smart, extensible AI solutions to real-world challenges.</a:t>
            </a:r>
          </a:p>
        </p:txBody>
      </p:sp>
    </p:spTree>
    <p:extLst>
      <p:ext uri="{BB962C8B-B14F-4D97-AF65-F5344CB8AC3E}">
        <p14:creationId xmlns:p14="http://schemas.microsoft.com/office/powerpoint/2010/main" val="2429482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Graphik" panose="020B0503030202060203" pitchFamily="34" charset="0"/>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References/Other details</a:t>
            </a:r>
          </a:p>
        </p:txBody>
      </p:sp>
      <p:sp>
        <p:nvSpPr>
          <p:cNvPr id="2" name="Rectangle 1">
            <a:extLst>
              <a:ext uri="{FF2B5EF4-FFF2-40B4-BE49-F238E27FC236}">
                <a16:creationId xmlns:a16="http://schemas.microsoft.com/office/drawing/2014/main" id="{93323330-1595-BBE0-F044-343727E9BE65}"/>
              </a:ext>
            </a:extLst>
          </p:cNvPr>
          <p:cNvSpPr>
            <a:spLocks noChangeArrowheads="1"/>
          </p:cNvSpPr>
          <p:nvPr/>
        </p:nvSpPr>
        <p:spPr bwMode="auto">
          <a:xfrm>
            <a:off x="230350" y="2827351"/>
            <a:ext cx="10939877"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 Datasets Used: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a:rPr>
              <a:t>customers.csv</a:t>
            </a:r>
            <a:r>
              <a:rPr kumimoji="0" lang="en-US" altLang="en-US" sz="1600" b="0" i="0" u="none" strike="noStrike" cap="none" normalizeH="0" baseline="0" dirty="0">
                <a:ln>
                  <a:noFill/>
                </a:ln>
                <a:solidFill>
                  <a:schemeClr val="tx1"/>
                </a:solidFill>
                <a:effectLst/>
              </a:rPr>
              <a:t> – Customer metadata and browsing history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a:rPr>
              <a:t>products.csv</a:t>
            </a:r>
            <a:r>
              <a:rPr kumimoji="0" lang="en-US" altLang="en-US" sz="1600" b="0" i="0" u="none" strike="noStrike" cap="none" normalizeH="0" baseline="0" dirty="0">
                <a:ln>
                  <a:noFill/>
                </a:ln>
                <a:solidFill>
                  <a:schemeClr val="tx1"/>
                </a:solidFill>
                <a:effectLst/>
              </a:rPr>
              <a:t> – Product catalog with categories and features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a:rPr>
              <a:t>transactions.csv</a:t>
            </a:r>
            <a:r>
              <a:rPr kumimoji="0" lang="en-US" altLang="en-US" sz="1600" b="0" i="0" u="none" strike="noStrike" cap="none" normalizeH="0" baseline="0" dirty="0">
                <a:ln>
                  <a:noFill/>
                </a:ln>
                <a:solidFill>
                  <a:schemeClr val="tx1"/>
                </a:solidFill>
                <a:effectLst/>
              </a:rPr>
              <a:t> – Transactional behavior data</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 Tools &amp; Libraries: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Python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panose="020B0604020202020204" pitchFamily="34" charset="0"/>
              </a:rPr>
              <a:t>Streamlit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panose="020B0604020202020204" pitchFamily="34" charset="0"/>
              </a:rPr>
              <a:t>LangChain</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Pandas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Scikit-learn (if used for similarity/recommendations)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OpenAI API (through </a:t>
            </a:r>
            <a:r>
              <a:rPr kumimoji="0" lang="en-US" altLang="en-US" sz="1600" b="0" i="0" u="none" strike="noStrike" cap="none" normalizeH="0" baseline="0" dirty="0" err="1">
                <a:ln>
                  <a:noFill/>
                </a:ln>
                <a:solidFill>
                  <a:schemeClr val="tx1"/>
                </a:solidFill>
                <a:effectLst/>
                <a:latin typeface="Arial" panose="020B0604020202020204" pitchFamily="34" charset="0"/>
              </a:rPr>
              <a:t>LangChain</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 Additional Notes: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Developed as a solo project for the </a:t>
            </a:r>
            <a:r>
              <a:rPr kumimoji="0" lang="en-US" altLang="en-US" sz="1600" b="1" i="0" u="none" strike="noStrike" cap="none" normalizeH="0" baseline="0" dirty="0">
                <a:ln>
                  <a:noFill/>
                </a:ln>
                <a:solidFill>
                  <a:schemeClr val="tx1"/>
                </a:solidFill>
                <a:effectLst/>
                <a:latin typeface="Arial" panose="020B0604020202020204" pitchFamily="34" charset="0"/>
              </a:rPr>
              <a:t>Hack the Future: A Gen AI Sprint Powered by Data</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Designed to be modular, scalable, and easy to integrate with existing e-commerce systems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DB91D90-BD38-F20B-F7D1-27E1D4253442}"/>
              </a:ext>
            </a:extLst>
          </p:cNvPr>
          <p:cNvSpPr>
            <a:spLocks noChangeArrowheads="1"/>
          </p:cNvSpPr>
          <p:nvPr/>
        </p:nvSpPr>
        <p:spPr bwMode="auto">
          <a:xfrm>
            <a:off x="230350" y="580711"/>
            <a:ext cx="884091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Streamlit</a:t>
            </a:r>
            <a:r>
              <a:rPr kumimoji="0" lang="en-US" altLang="en-US" sz="1600" b="1" i="0" u="none" strike="noStrike" cap="none" normalizeH="0" baseline="0" dirty="0">
                <a:ln>
                  <a:noFill/>
                </a:ln>
                <a:solidFill>
                  <a:schemeClr val="tx1"/>
                </a:solidFill>
                <a:effectLst/>
                <a:latin typeface="Arial" panose="020B0604020202020204" pitchFamily="34" charset="0"/>
              </a:rPr>
              <a:t> Documentation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https://docs.streamlit.io/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LangChain</a:t>
            </a:r>
            <a:r>
              <a:rPr kumimoji="0" lang="en-US" altLang="en-US" sz="1600" b="1" i="0" u="none" strike="noStrike" cap="none" normalizeH="0" baseline="0" dirty="0">
                <a:ln>
                  <a:noFill/>
                </a:ln>
                <a:solidFill>
                  <a:schemeClr val="tx1"/>
                </a:solidFill>
                <a:effectLst/>
                <a:latin typeface="Arial" panose="020B0604020202020204" pitchFamily="34" charset="0"/>
              </a:rPr>
              <a:t> Documentation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https://docs.langchain.com/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Pandas Documentation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https://pandas.pydata.org/docs/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Scikit-learn Documentation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https://scikit-learn.org/stable/documentation.html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OpenAI GPT (via </a:t>
            </a:r>
            <a:r>
              <a:rPr kumimoji="0" lang="en-US" altLang="en-US" sz="1600" b="1" i="0" u="none" strike="noStrike" cap="none" normalizeH="0" baseline="0" dirty="0" err="1">
                <a:ln>
                  <a:noFill/>
                </a:ln>
                <a:solidFill>
                  <a:schemeClr val="tx1"/>
                </a:solidFill>
                <a:effectLst/>
                <a:latin typeface="Arial" panose="020B0604020202020204" pitchFamily="34" charset="0"/>
              </a:rPr>
              <a:t>LangChain</a:t>
            </a:r>
            <a:r>
              <a:rPr kumimoji="0" lang="en-US" altLang="en-US" sz="1600" b="1" i="0" u="none" strike="noStrike" cap="none" normalizeH="0" baseline="0" dirty="0">
                <a:ln>
                  <a:noFill/>
                </a:ln>
                <a:solidFill>
                  <a:schemeClr val="tx1"/>
                </a:solidFill>
                <a:effectLst/>
                <a:latin typeface="Arial" panose="020B0604020202020204" pitchFamily="34" charset="0"/>
              </a:rPr>
              <a:t> Agents)</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https://python.langchain.com/docs/integrations/llms/openai/</a:t>
            </a:r>
          </a:p>
        </p:txBody>
      </p:sp>
    </p:spTree>
    <p:extLst>
      <p:ext uri="{BB962C8B-B14F-4D97-AF65-F5344CB8AC3E}">
        <p14:creationId xmlns:p14="http://schemas.microsoft.com/office/powerpoint/2010/main" val="4123678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016"/>
        </a:solidFill>
        <a:effectLst/>
      </p:bgPr>
    </p:bg>
    <p:spTree>
      <p:nvGrpSpPr>
        <p:cNvPr id="1" name="Shape 139"/>
        <p:cNvGrpSpPr/>
        <p:nvPr/>
      </p:nvGrpSpPr>
      <p:grpSpPr>
        <a:xfrm>
          <a:off x="0" y="0"/>
          <a:ext cx="0" cy="0"/>
          <a:chOff x="0" y="0"/>
          <a:chExt cx="0" cy="0"/>
        </a:xfrm>
      </p:grpSpPr>
      <p:pic>
        <p:nvPicPr>
          <p:cNvPr id="140" name="Google Shape;140;p24" descr="5.png"/>
          <p:cNvPicPr preferRelativeResize="0"/>
          <p:nvPr/>
        </p:nvPicPr>
        <p:blipFill rotWithShape="1">
          <a:blip r:embed="rId3">
            <a:alphaModFix/>
          </a:blip>
          <a:srcRect l="37699" t="55828" r="25355"/>
          <a:stretch/>
        </p:blipFill>
        <p:spPr>
          <a:xfrm>
            <a:off x="-18005" y="-13189"/>
            <a:ext cx="5881517" cy="3955604"/>
          </a:xfrm>
          <a:prstGeom prst="rect">
            <a:avLst/>
          </a:prstGeom>
          <a:noFill/>
          <a:ln>
            <a:noFill/>
          </a:ln>
        </p:spPr>
      </p:pic>
      <p:pic>
        <p:nvPicPr>
          <p:cNvPr id="141" name="Google Shape;141;p24" descr="5.png"/>
          <p:cNvPicPr preferRelativeResize="0"/>
          <p:nvPr/>
        </p:nvPicPr>
        <p:blipFill rotWithShape="1">
          <a:blip r:embed="rId3">
            <a:alphaModFix amt="55980"/>
          </a:blip>
          <a:srcRect l="12849" r="46909" b="51453"/>
          <a:stretch/>
        </p:blipFill>
        <p:spPr>
          <a:xfrm>
            <a:off x="5267499" y="2166593"/>
            <a:ext cx="6914227" cy="4691927"/>
          </a:xfrm>
          <a:prstGeom prst="rect">
            <a:avLst/>
          </a:prstGeom>
          <a:noFill/>
          <a:ln>
            <a:noFill/>
          </a:ln>
        </p:spPr>
      </p:pic>
      <p:sp>
        <p:nvSpPr>
          <p:cNvPr id="143" name="Google Shape;143;p24"/>
          <p:cNvSpPr txBox="1"/>
          <p:nvPr/>
        </p:nvSpPr>
        <p:spPr>
          <a:xfrm>
            <a:off x="1325000" y="2166600"/>
            <a:ext cx="4850000" cy="1019200"/>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7333" kern="0" dirty="0">
                <a:solidFill>
                  <a:srgbClr val="FFFFFF"/>
                </a:solidFill>
                <a:latin typeface="Graphik" panose="020B0503030202060203" pitchFamily="34" charset="0"/>
                <a:ea typeface="Google Sans SemiBold"/>
                <a:cs typeface="Google Sans SemiBold"/>
                <a:sym typeface="Google Sans SemiBold"/>
              </a:rPr>
              <a:t>Thank You</a:t>
            </a:r>
            <a:endParaRPr sz="2933" kern="0" dirty="0">
              <a:solidFill>
                <a:srgbClr val="FFFFFF"/>
              </a:solidFill>
              <a:latin typeface="Graphik" panose="020B0503030202060203" pitchFamily="34" charset="0"/>
              <a:ea typeface="Google Sans SemiBold"/>
              <a:cs typeface="Google Sans SemiBold"/>
              <a:sym typeface="Google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016"/>
        </a:solidFill>
        <a:effectLst/>
      </p:bgPr>
    </p:bg>
    <p:spTree>
      <p:nvGrpSpPr>
        <p:cNvPr id="1" name="Shape 54"/>
        <p:cNvGrpSpPr/>
        <p:nvPr/>
      </p:nvGrpSpPr>
      <p:grpSpPr>
        <a:xfrm>
          <a:off x="0" y="0"/>
          <a:ext cx="0" cy="0"/>
          <a:chOff x="0" y="0"/>
          <a:chExt cx="0" cy="0"/>
        </a:xfrm>
      </p:grpSpPr>
      <p:pic>
        <p:nvPicPr>
          <p:cNvPr id="55" name="Google Shape;55;p14" descr="5.png"/>
          <p:cNvPicPr preferRelativeResize="0"/>
          <p:nvPr/>
        </p:nvPicPr>
        <p:blipFill rotWithShape="1">
          <a:blip r:embed="rId3">
            <a:alphaModFix/>
          </a:blip>
          <a:srcRect l="37699" t="55828" r="25355"/>
          <a:stretch/>
        </p:blipFill>
        <p:spPr>
          <a:xfrm>
            <a:off x="-18005" y="-13189"/>
            <a:ext cx="5881517" cy="3955604"/>
          </a:xfrm>
          <a:prstGeom prst="rect">
            <a:avLst/>
          </a:prstGeom>
          <a:noFill/>
          <a:ln>
            <a:noFill/>
          </a:ln>
        </p:spPr>
      </p:pic>
      <p:pic>
        <p:nvPicPr>
          <p:cNvPr id="56" name="Google Shape;56;p14" descr="5.png"/>
          <p:cNvPicPr preferRelativeResize="0"/>
          <p:nvPr/>
        </p:nvPicPr>
        <p:blipFill rotWithShape="1">
          <a:blip r:embed="rId3">
            <a:alphaModFix amt="55980"/>
          </a:blip>
          <a:srcRect l="12849" r="46909" b="51453"/>
          <a:stretch/>
        </p:blipFill>
        <p:spPr>
          <a:xfrm>
            <a:off x="5267499" y="2166593"/>
            <a:ext cx="6914227" cy="4691927"/>
          </a:xfrm>
          <a:prstGeom prst="rect">
            <a:avLst/>
          </a:prstGeom>
          <a:noFill/>
          <a:ln>
            <a:noFill/>
          </a:ln>
        </p:spPr>
      </p:pic>
      <p:sp>
        <p:nvSpPr>
          <p:cNvPr id="57" name="Google Shape;57;p14"/>
          <p:cNvSpPr txBox="1"/>
          <p:nvPr/>
        </p:nvSpPr>
        <p:spPr>
          <a:xfrm>
            <a:off x="1325000" y="3014543"/>
            <a:ext cx="9746921" cy="3066920"/>
          </a:xfrm>
          <a:prstGeom prst="rect">
            <a:avLst/>
          </a:prstGeom>
          <a:noFill/>
          <a:ln>
            <a:noFill/>
          </a:ln>
        </p:spPr>
        <p:txBody>
          <a:bodyPr spcFirstLastPara="1" wrap="square" lIns="121900" tIns="121900" rIns="121900" bIns="121900" anchor="t" anchorCtr="0">
            <a:normAutofit/>
          </a:bodyPr>
          <a:lstStyle/>
          <a:p>
            <a:pPr defTabSz="1219170">
              <a:lnSpc>
                <a:spcPct val="115000"/>
              </a:lnSpc>
              <a:buClr>
                <a:srgbClr val="000000"/>
              </a:buClr>
            </a:pPr>
            <a:r>
              <a:rPr lang="en-GB" sz="2533" kern="0" dirty="0">
                <a:solidFill>
                  <a:srgbClr val="FFFFFF"/>
                </a:solidFill>
                <a:latin typeface="Graphik" panose="020B0503030202060203" pitchFamily="34" charset="0"/>
                <a:ea typeface="Google Sans"/>
                <a:cs typeface="Google Sans"/>
                <a:sym typeface="Google Sans"/>
              </a:rPr>
              <a:t>The template should consist of the following and it is mandated to be used by your team for submitting your innovative ideas/solutions.</a:t>
            </a:r>
            <a:br>
              <a:rPr lang="en-GB" sz="2533" kern="0" dirty="0">
                <a:solidFill>
                  <a:srgbClr val="FFFFFF"/>
                </a:solidFill>
                <a:latin typeface="Graphik" panose="020B0503030202060203" pitchFamily="34" charset="0"/>
                <a:ea typeface="Google Sans"/>
                <a:cs typeface="Google Sans"/>
                <a:sym typeface="Google Sans"/>
              </a:rPr>
            </a:br>
            <a:br>
              <a:rPr lang="en-GB" sz="2533" kern="0" dirty="0">
                <a:solidFill>
                  <a:srgbClr val="FFFFFF"/>
                </a:solidFill>
                <a:latin typeface="Graphik" panose="020B0503030202060203" pitchFamily="34" charset="0"/>
                <a:ea typeface="Google Sans"/>
                <a:cs typeface="Google Sans"/>
                <a:sym typeface="Google Sans"/>
              </a:rPr>
            </a:br>
            <a:r>
              <a:rPr lang="en-US" sz="2533" kern="0" dirty="0">
                <a:solidFill>
                  <a:srgbClr val="FFFFFF"/>
                </a:solidFill>
                <a:latin typeface="Graphik" panose="020B0503030202060203" pitchFamily="34" charset="0"/>
                <a:ea typeface="Google Sans"/>
                <a:cs typeface="Google Sans"/>
                <a:sym typeface="Google Sans"/>
              </a:rPr>
              <a:t>Follow file naming format: Team </a:t>
            </a:r>
            <a:r>
              <a:rPr lang="en-US" sz="2533" kern="0" dirty="0" err="1">
                <a:solidFill>
                  <a:srgbClr val="FFFFFF"/>
                </a:solidFill>
                <a:latin typeface="Graphik" panose="020B0503030202060203" pitchFamily="34" charset="0"/>
                <a:ea typeface="Google Sans"/>
                <a:cs typeface="Google Sans"/>
                <a:sym typeface="Google Sans"/>
              </a:rPr>
              <a:t>name_Idea</a:t>
            </a:r>
            <a:r>
              <a:rPr lang="en-US" sz="2533" kern="0" dirty="0">
                <a:solidFill>
                  <a:srgbClr val="FFFFFF"/>
                </a:solidFill>
                <a:latin typeface="Graphik" panose="020B0503030202060203" pitchFamily="34" charset="0"/>
                <a:ea typeface="Google Sans"/>
                <a:cs typeface="Google Sans"/>
                <a:sym typeface="Google Sans"/>
              </a:rPr>
              <a:t> Name.pptx</a:t>
            </a:r>
          </a:p>
          <a:p>
            <a:pPr defTabSz="1219170">
              <a:lnSpc>
                <a:spcPct val="115000"/>
              </a:lnSpc>
              <a:buClr>
                <a:srgbClr val="000000"/>
              </a:buClr>
            </a:pPr>
            <a:endParaRPr sz="2533" kern="0" dirty="0">
              <a:solidFill>
                <a:srgbClr val="FFFFFF"/>
              </a:solidFill>
              <a:latin typeface="Graphik" panose="020B0503030202060203" pitchFamily="34" charset="0"/>
              <a:ea typeface="Google Sans"/>
              <a:cs typeface="Google Sans"/>
              <a:sym typeface="Google Sans"/>
            </a:endParaRPr>
          </a:p>
          <a:p>
            <a:pPr defTabSz="1219170">
              <a:lnSpc>
                <a:spcPct val="115000"/>
              </a:lnSpc>
              <a:buClr>
                <a:srgbClr val="000000"/>
              </a:buClr>
            </a:pPr>
            <a:endParaRPr lang="en-US" sz="2533" kern="0" dirty="0">
              <a:solidFill>
                <a:srgbClr val="FFFFFF"/>
              </a:solidFill>
              <a:latin typeface="Graphik" panose="020B0503030202060203" pitchFamily="34" charset="0"/>
              <a:ea typeface="Google Sans"/>
              <a:cs typeface="Google Sans"/>
              <a:sym typeface="Google Sans"/>
            </a:endParaRPr>
          </a:p>
        </p:txBody>
      </p:sp>
      <p:sp>
        <p:nvSpPr>
          <p:cNvPr id="58" name="Google Shape;58;p14"/>
          <p:cNvSpPr txBox="1"/>
          <p:nvPr/>
        </p:nvSpPr>
        <p:spPr>
          <a:xfrm>
            <a:off x="1325000" y="2166600"/>
            <a:ext cx="6842649" cy="847943"/>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7333" kern="0" dirty="0">
                <a:solidFill>
                  <a:srgbClr val="FFFFFF"/>
                </a:solidFill>
                <a:latin typeface="Graphik" panose="020B0503030202060203" pitchFamily="34" charset="0"/>
                <a:ea typeface="Google Sans SemiBold"/>
                <a:cs typeface="Google Sans SemiBold"/>
                <a:sym typeface="Google Sans SemiBold"/>
              </a:rPr>
              <a:t>Guidelines</a:t>
            </a:r>
            <a:endParaRPr sz="2933" kern="0" dirty="0">
              <a:solidFill>
                <a:srgbClr val="FFFFFF"/>
              </a:solidFill>
              <a:latin typeface="Graphik" panose="020B0503030202060203" pitchFamily="34" charset="0"/>
              <a:ea typeface="Google Sans SemiBold"/>
              <a:cs typeface="Google Sans SemiBold"/>
              <a:sym typeface="Google Sa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5"/>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Graphik" panose="020B0503030202060203" pitchFamily="34" charset="0"/>
              <a:cs typeface="Arial"/>
              <a:sym typeface="Arial"/>
            </a:endParaRPr>
          </a:p>
        </p:txBody>
      </p:sp>
      <p:sp>
        <p:nvSpPr>
          <p:cNvPr id="67" name="Google Shape;67;p15"/>
          <p:cNvSpPr/>
          <p:nvPr/>
        </p:nvSpPr>
        <p:spPr>
          <a:xfrm>
            <a:off x="-16400" y="2365236"/>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Graphik" panose="020B0503030202060203" pitchFamily="34" charset="0"/>
              <a:cs typeface="Arial"/>
              <a:sym typeface="Arial"/>
            </a:endParaRPr>
          </a:p>
        </p:txBody>
      </p:sp>
      <p:pic>
        <p:nvPicPr>
          <p:cNvPr id="69" name="Google Shape;69;p15"/>
          <p:cNvPicPr preferRelativeResize="0"/>
          <p:nvPr/>
        </p:nvPicPr>
        <p:blipFill rotWithShape="1">
          <a:blip r:embed="rId3">
            <a:alphaModFix/>
          </a:blip>
          <a:srcRect b="86877"/>
          <a:stretch/>
        </p:blipFill>
        <p:spPr>
          <a:xfrm>
            <a:off x="1" y="0"/>
            <a:ext cx="12192004" cy="899965"/>
          </a:xfrm>
          <a:prstGeom prst="rect">
            <a:avLst/>
          </a:prstGeom>
          <a:noFill/>
          <a:ln>
            <a:noFill/>
          </a:ln>
        </p:spPr>
      </p:pic>
      <p:pic>
        <p:nvPicPr>
          <p:cNvPr id="2" name="Picture 1" descr="A bright light in the sky&#10;&#10;AI-generated content may be incorrect.">
            <a:extLst>
              <a:ext uri="{FF2B5EF4-FFF2-40B4-BE49-F238E27FC236}">
                <a16:creationId xmlns:a16="http://schemas.microsoft.com/office/drawing/2014/main" id="{FE4E1242-A2E1-CE79-930C-1CDFA98340C4}"/>
              </a:ext>
            </a:extLst>
          </p:cNvPr>
          <p:cNvPicPr>
            <a:picLocks noChangeAspect="1"/>
          </p:cNvPicPr>
          <p:nvPr/>
        </p:nvPicPr>
        <p:blipFill>
          <a:blip r:embed="rId4"/>
          <a:stretch>
            <a:fillRect/>
          </a:stretch>
        </p:blipFill>
        <p:spPr>
          <a:xfrm>
            <a:off x="0" y="0"/>
            <a:ext cx="12192000" cy="2370667"/>
          </a:xfrm>
          <a:prstGeom prst="rect">
            <a:avLst/>
          </a:prstGeom>
        </p:spPr>
      </p:pic>
      <p:grpSp>
        <p:nvGrpSpPr>
          <p:cNvPr id="8" name="Group 7">
            <a:extLst>
              <a:ext uri="{FF2B5EF4-FFF2-40B4-BE49-F238E27FC236}">
                <a16:creationId xmlns:a16="http://schemas.microsoft.com/office/drawing/2014/main" id="{B52ED2C4-F73E-CF5A-BF7C-0A430F065734}"/>
              </a:ext>
            </a:extLst>
          </p:cNvPr>
          <p:cNvGrpSpPr/>
          <p:nvPr/>
        </p:nvGrpSpPr>
        <p:grpSpPr>
          <a:xfrm>
            <a:off x="1482400" y="1655833"/>
            <a:ext cx="2966257" cy="440017"/>
            <a:chOff x="415600" y="1568886"/>
            <a:chExt cx="2966257" cy="440017"/>
          </a:xfrm>
        </p:grpSpPr>
        <p:sp>
          <p:nvSpPr>
            <p:cNvPr id="3" name="Rectangle 2">
              <a:extLst>
                <a:ext uri="{FF2B5EF4-FFF2-40B4-BE49-F238E27FC236}">
                  <a16:creationId xmlns:a16="http://schemas.microsoft.com/office/drawing/2014/main" id="{98BFF640-EAAB-CF3A-4C85-790407726C03}"/>
                </a:ext>
              </a:extLst>
            </p:cNvPr>
            <p:cNvSpPr/>
            <p:nvPr/>
          </p:nvSpPr>
          <p:spPr>
            <a:xfrm>
              <a:off x="415600" y="1568886"/>
              <a:ext cx="2966257" cy="440017"/>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C1551D-3641-BAF5-9579-63C60DB1ED33}"/>
                </a:ext>
              </a:extLst>
            </p:cNvPr>
            <p:cNvSpPr txBox="1"/>
            <p:nvPr/>
          </p:nvSpPr>
          <p:spPr>
            <a:xfrm>
              <a:off x="633859" y="1604228"/>
              <a:ext cx="2579004" cy="33855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i="0" dirty="0">
                  <a:solidFill>
                    <a:srgbClr val="EBB0FE"/>
                  </a:solidFill>
                  <a:latin typeface="Graphik Medium" panose="020B0503030202060203" pitchFamily="34" charset="77"/>
                </a:rPr>
                <a:t>Data and AI Week</a:t>
              </a:r>
            </a:p>
          </p:txBody>
        </p:sp>
      </p:grpSp>
      <p:pic>
        <p:nvPicPr>
          <p:cNvPr id="5" name="Picture 4" descr="A white arrow on a black background&#10;&#10;AI-generated content may be incorrect.">
            <a:extLst>
              <a:ext uri="{FF2B5EF4-FFF2-40B4-BE49-F238E27FC236}">
                <a16:creationId xmlns:a16="http://schemas.microsoft.com/office/drawing/2014/main" id="{5F713958-C4C7-780B-FFFD-8F410CF44835}"/>
              </a:ext>
            </a:extLst>
          </p:cNvPr>
          <p:cNvPicPr>
            <a:picLocks noChangeAspect="1"/>
          </p:cNvPicPr>
          <p:nvPr/>
        </p:nvPicPr>
        <p:blipFill>
          <a:blip r:embed="rId5"/>
          <a:stretch>
            <a:fillRect/>
          </a:stretch>
        </p:blipFill>
        <p:spPr>
          <a:xfrm>
            <a:off x="461007" y="602264"/>
            <a:ext cx="713410" cy="786848"/>
          </a:xfrm>
          <a:prstGeom prst="rect">
            <a:avLst/>
          </a:prstGeom>
        </p:spPr>
      </p:pic>
      <p:sp>
        <p:nvSpPr>
          <p:cNvPr id="13" name="Rectangle 12">
            <a:extLst>
              <a:ext uri="{FF2B5EF4-FFF2-40B4-BE49-F238E27FC236}">
                <a16:creationId xmlns:a16="http://schemas.microsoft.com/office/drawing/2014/main" id="{E8A4F854-78AF-BC25-0565-685458E792EF}"/>
              </a:ext>
            </a:extLst>
          </p:cNvPr>
          <p:cNvSpPr/>
          <p:nvPr/>
        </p:nvSpPr>
        <p:spPr>
          <a:xfrm>
            <a:off x="924152" y="4315279"/>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5" name="Text Placeholder 27">
            <a:extLst>
              <a:ext uri="{FF2B5EF4-FFF2-40B4-BE49-F238E27FC236}">
                <a16:creationId xmlns:a16="http://schemas.microsoft.com/office/drawing/2014/main" id="{4E6E6483-22B8-8DE4-F4D4-3D22A89DA1A7}"/>
              </a:ext>
            </a:extLst>
          </p:cNvPr>
          <p:cNvSpPr txBox="1">
            <a:spLocks/>
          </p:cNvSpPr>
          <p:nvPr/>
        </p:nvSpPr>
        <p:spPr>
          <a:xfrm>
            <a:off x="2709050" y="4196898"/>
            <a:ext cx="3177007" cy="1138771"/>
          </a:xfrm>
          <a:prstGeom prst="rect">
            <a:avLst/>
          </a:prstGeom>
        </p:spPr>
        <p:txBody>
          <a:bodyPr vert="horz" lIns="0" tIns="0" rIns="0" bIns="0" rtlCol="0" anchor="b">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A100FF"/>
                </a:solidFill>
                <a:effectLst/>
                <a:uLnTx/>
                <a:uFillTx/>
                <a:latin typeface="Graphik"/>
                <a:ea typeface="+mn-ea"/>
                <a:cs typeface="+mn-cs"/>
              </a:rPr>
              <a:t>Name (Team Leader):</a:t>
            </a:r>
          </a:p>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GB" sz="2000" b="1" i="0" u="none" strike="noStrike" kern="1200" cap="none" spc="0" normalizeH="0" baseline="0" noProof="0" dirty="0" err="1">
                <a:ln>
                  <a:noFill/>
                </a:ln>
                <a:solidFill>
                  <a:srgbClr val="A100FF"/>
                </a:solidFill>
                <a:effectLst/>
                <a:uLnTx/>
                <a:uFillTx/>
                <a:latin typeface="Graphik"/>
                <a:ea typeface="+mn-ea"/>
                <a:cs typeface="+mn-cs"/>
              </a:rPr>
              <a:t>Poorvi</a:t>
            </a:r>
            <a:r>
              <a:rPr kumimoji="0" lang="en-GB" sz="2000" b="1" i="0" u="none" strike="noStrike" kern="1200" cap="none" spc="0" normalizeH="0" baseline="0" noProof="0" dirty="0">
                <a:ln>
                  <a:noFill/>
                </a:ln>
                <a:solidFill>
                  <a:srgbClr val="A100FF"/>
                </a:solidFill>
                <a:effectLst/>
                <a:uLnTx/>
                <a:uFillTx/>
                <a:latin typeface="Graphik"/>
                <a:ea typeface="+mn-ea"/>
                <a:cs typeface="+mn-cs"/>
              </a:rPr>
              <a:t> Prahlad Purohit</a:t>
            </a:r>
          </a:p>
        </p:txBody>
      </p:sp>
      <p:cxnSp>
        <p:nvCxnSpPr>
          <p:cNvPr id="18" name="Straight Connector 17">
            <a:extLst>
              <a:ext uri="{FF2B5EF4-FFF2-40B4-BE49-F238E27FC236}">
                <a16:creationId xmlns:a16="http://schemas.microsoft.com/office/drawing/2014/main" id="{10E780D7-8359-373C-8C58-C27EB0044A3A}"/>
              </a:ext>
            </a:extLst>
          </p:cNvPr>
          <p:cNvCxnSpPr/>
          <p:nvPr/>
        </p:nvCxnSpPr>
        <p:spPr>
          <a:xfrm>
            <a:off x="2694666" y="4818998"/>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27">
            <a:extLst>
              <a:ext uri="{FF2B5EF4-FFF2-40B4-BE49-F238E27FC236}">
                <a16:creationId xmlns:a16="http://schemas.microsoft.com/office/drawing/2014/main" id="{D04596E6-8892-485C-27A3-05953A7C9A22}"/>
              </a:ext>
            </a:extLst>
          </p:cNvPr>
          <p:cNvSpPr txBox="1">
            <a:spLocks/>
          </p:cNvSpPr>
          <p:nvPr/>
        </p:nvSpPr>
        <p:spPr>
          <a:xfrm>
            <a:off x="8366900" y="3907614"/>
            <a:ext cx="3177007" cy="811161"/>
          </a:xfrm>
          <a:prstGeom prst="rect">
            <a:avLst/>
          </a:prstGeom>
        </p:spPr>
        <p:txBody>
          <a:bodyPr vert="horz" lIns="0" tIns="0" rIns="0" bIns="0" rtlCol="0" anchor="b">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endParaRPr kumimoji="0" lang="en-GB" sz="2000" b="1" i="0" u="none" strike="noStrike" kern="1200" cap="none" spc="0" normalizeH="0" baseline="0" noProof="0" dirty="0">
              <a:ln>
                <a:noFill/>
              </a:ln>
              <a:solidFill>
                <a:srgbClr val="A100FF"/>
              </a:solidFill>
              <a:effectLst/>
              <a:uLnTx/>
              <a:uFillTx/>
              <a:latin typeface="Graphik"/>
              <a:ea typeface="+mn-ea"/>
              <a:cs typeface="+mn-cs"/>
            </a:endParaRPr>
          </a:p>
        </p:txBody>
      </p:sp>
      <p:sp>
        <p:nvSpPr>
          <p:cNvPr id="25" name="Title 17">
            <a:extLst>
              <a:ext uri="{FF2B5EF4-FFF2-40B4-BE49-F238E27FC236}">
                <a16:creationId xmlns:a16="http://schemas.microsoft.com/office/drawing/2014/main" id="{9240FEF2-AAA6-406E-1BEC-B220846E54E6}"/>
              </a:ext>
            </a:extLst>
          </p:cNvPr>
          <p:cNvSpPr txBox="1">
            <a:spLocks/>
          </p:cNvSpPr>
          <p:nvPr/>
        </p:nvSpPr>
        <p:spPr>
          <a:xfrm>
            <a:off x="255225" y="2867440"/>
            <a:ext cx="11430000" cy="72643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a:latin typeface="Graphik" panose="020B0503030202060203" pitchFamily="34" charset="0"/>
              </a:rPr>
              <a:t>Team details</a:t>
            </a:r>
            <a:endParaRPr lang="en-GB" b="1" kern="0" dirty="0">
              <a:latin typeface="Graphik" panose="020B0503030202060203" pitchFamily="34" charset="0"/>
            </a:endParaRPr>
          </a:p>
        </p:txBody>
      </p:sp>
      <p:graphicFrame>
        <p:nvGraphicFramePr>
          <p:cNvPr id="26" name="Table 2">
            <a:extLst>
              <a:ext uri="{FF2B5EF4-FFF2-40B4-BE49-F238E27FC236}">
                <a16:creationId xmlns:a16="http://schemas.microsoft.com/office/drawing/2014/main" id="{8E054308-2CF0-5FCF-1076-92BF42D93733}"/>
              </a:ext>
            </a:extLst>
          </p:cNvPr>
          <p:cNvGraphicFramePr>
            <a:graphicFrameLocks noGrp="1"/>
          </p:cNvGraphicFramePr>
          <p:nvPr>
            <p:extLst>
              <p:ext uri="{D42A27DB-BD31-4B8C-83A1-F6EECF244321}">
                <p14:modId xmlns:p14="http://schemas.microsoft.com/office/powerpoint/2010/main" val="1219520469"/>
              </p:ext>
            </p:extLst>
          </p:nvPr>
        </p:nvGraphicFramePr>
        <p:xfrm>
          <a:off x="319038" y="3342942"/>
          <a:ext cx="11617737" cy="378454"/>
        </p:xfrm>
        <a:graphic>
          <a:graphicData uri="http://schemas.openxmlformats.org/drawingml/2006/table">
            <a:tbl>
              <a:tblPr firstRow="1" bandRow="1">
                <a:tableStyleId>{D7AC3CCA-C797-4891-BE02-D94E43425B78}</a:tableStyleId>
              </a:tblPr>
              <a:tblGrid>
                <a:gridCol w="4382355">
                  <a:extLst>
                    <a:ext uri="{9D8B030D-6E8A-4147-A177-3AD203B41FA5}">
                      <a16:colId xmlns:a16="http://schemas.microsoft.com/office/drawing/2014/main" val="129918070"/>
                    </a:ext>
                  </a:extLst>
                </a:gridCol>
                <a:gridCol w="7235382">
                  <a:extLst>
                    <a:ext uri="{9D8B030D-6E8A-4147-A177-3AD203B41FA5}">
                      <a16:colId xmlns:a16="http://schemas.microsoft.com/office/drawing/2014/main" val="1188269312"/>
                    </a:ext>
                  </a:extLst>
                </a:gridCol>
              </a:tblGrid>
              <a:tr h="378454">
                <a:tc>
                  <a:txBody>
                    <a:bodyPr/>
                    <a:lstStyle/>
                    <a:p>
                      <a:r>
                        <a:rPr lang="en-US" sz="1400" dirty="0">
                          <a:solidFill>
                            <a:srgbClr val="A100FF"/>
                          </a:solidFill>
                        </a:rPr>
                        <a:t>TEAM NAME: </a:t>
                      </a:r>
                      <a:r>
                        <a:rPr lang="en-US" sz="1400" dirty="0" err="1">
                          <a:solidFill>
                            <a:srgbClr val="A100FF"/>
                          </a:solidFill>
                        </a:rPr>
                        <a:t>SoloNxt</a:t>
                      </a:r>
                      <a:endParaRPr lang="en-US" sz="1400" dirty="0">
                        <a:solidFill>
                          <a:srgbClr val="A100FF"/>
                        </a:solidFill>
                      </a:endParaRP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2">
                        <a:lumMod val="20000"/>
                        <a:lumOff val="80000"/>
                      </a:schemeClr>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000" b="1" dirty="0">
                        <a:solidFill>
                          <a:srgbClr val="A100FF"/>
                        </a:solidFill>
                      </a:endParaRPr>
                    </a:p>
                  </a:txBody>
                  <a:tcP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bg2">
                          <a:lumMod val="40000"/>
                          <a:lumOff val="6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4512452"/>
                  </a:ext>
                </a:extLst>
              </a:tr>
            </a:tbl>
          </a:graphicData>
        </a:graphic>
      </p:graphicFrame>
      <p:sp>
        <p:nvSpPr>
          <p:cNvPr id="6" name="Text Placeholder 3">
            <a:extLst>
              <a:ext uri="{FF2B5EF4-FFF2-40B4-BE49-F238E27FC236}">
                <a16:creationId xmlns:a16="http://schemas.microsoft.com/office/drawing/2014/main" id="{33F1F646-1803-1F15-C7A9-B2F81812B2C2}"/>
              </a:ext>
            </a:extLst>
          </p:cNvPr>
          <p:cNvSpPr txBox="1">
            <a:spLocks/>
          </p:cNvSpPr>
          <p:nvPr/>
        </p:nvSpPr>
        <p:spPr>
          <a:xfrm>
            <a:off x="1390468" y="440837"/>
            <a:ext cx="5492195" cy="1352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2797"/>
              </a:lnSpc>
            </a:pPr>
            <a:r>
              <a:rPr lang="en-US" sz="3200" kern="0" dirty="0">
                <a:solidFill>
                  <a:schemeClr val="bg1"/>
                </a:solidFill>
                <a:latin typeface="Graphik Semibold" panose="020B0703030202060203" pitchFamily="34" charset="0"/>
              </a:rPr>
              <a:t>Hack the Future: </a:t>
            </a:r>
            <a:br>
              <a:rPr lang="en-US" sz="3200" kern="0" dirty="0">
                <a:solidFill>
                  <a:schemeClr val="bg1"/>
                </a:solidFill>
                <a:latin typeface="Graphik Semibold" panose="020B0703030202060203" pitchFamily="34" charset="0"/>
              </a:rPr>
            </a:br>
            <a:r>
              <a:rPr lang="en-US" sz="3200" kern="0" dirty="0">
                <a:solidFill>
                  <a:schemeClr val="bg1"/>
                </a:solidFill>
                <a:latin typeface="Graphik Semibold" panose="020B0703030202060203" pitchFamily="34" charset="0"/>
              </a:rPr>
              <a:t>A Gen AI Sprint </a:t>
            </a:r>
            <a:br>
              <a:rPr lang="en-US" sz="3200" kern="0" dirty="0">
                <a:solidFill>
                  <a:schemeClr val="bg1"/>
                </a:solidFill>
                <a:latin typeface="Graphik Semibold" panose="020B0703030202060203" pitchFamily="34" charset="0"/>
              </a:rPr>
            </a:br>
            <a:r>
              <a:rPr lang="en-US" sz="3200" kern="0" dirty="0">
                <a:solidFill>
                  <a:schemeClr val="bg1"/>
                </a:solidFill>
                <a:latin typeface="Graphik Semibold" panose="020B0703030202060203" pitchFamily="34" charset="0"/>
              </a:rPr>
              <a:t>Powered by Data</a:t>
            </a:r>
          </a:p>
        </p:txBody>
      </p:sp>
      <p:pic>
        <p:nvPicPr>
          <p:cNvPr id="9" name="Picture 8">
            <a:extLst>
              <a:ext uri="{FF2B5EF4-FFF2-40B4-BE49-F238E27FC236}">
                <a16:creationId xmlns:a16="http://schemas.microsoft.com/office/drawing/2014/main" id="{8E2C0AD8-372B-7536-08C7-B7D3401A6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152" y="4315279"/>
            <a:ext cx="1443661" cy="15264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14">
            <a:extLst>
              <a:ext uri="{FF2B5EF4-FFF2-40B4-BE49-F238E27FC236}">
                <a16:creationId xmlns:a16="http://schemas.microsoft.com/office/drawing/2014/main" id="{321B8FFC-3ACD-A63B-7FE8-C3E8D22CF879}"/>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Entry Submission Summary</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graphicFrame>
        <p:nvGraphicFramePr>
          <p:cNvPr id="3" name="Table 2">
            <a:extLst>
              <a:ext uri="{FF2B5EF4-FFF2-40B4-BE49-F238E27FC236}">
                <a16:creationId xmlns:a16="http://schemas.microsoft.com/office/drawing/2014/main" id="{8330E63F-7543-6F17-0E7C-48BE4A3025F6}"/>
              </a:ext>
            </a:extLst>
          </p:cNvPr>
          <p:cNvGraphicFramePr>
            <a:graphicFrameLocks noGrp="1"/>
          </p:cNvGraphicFramePr>
          <p:nvPr>
            <p:extLst>
              <p:ext uri="{D42A27DB-BD31-4B8C-83A1-F6EECF244321}">
                <p14:modId xmlns:p14="http://schemas.microsoft.com/office/powerpoint/2010/main" val="3473300672"/>
              </p:ext>
            </p:extLst>
          </p:nvPr>
        </p:nvGraphicFramePr>
        <p:xfrm>
          <a:off x="323868" y="990600"/>
          <a:ext cx="11544264" cy="5724748"/>
        </p:xfrm>
        <a:graphic>
          <a:graphicData uri="http://schemas.openxmlformats.org/drawingml/2006/table">
            <a:tbl>
              <a:tblPr bandRow="1">
                <a:tableStyleId>{B301B821-A1FF-4177-AEE7-76D212191A09}</a:tableStyleId>
              </a:tblPr>
              <a:tblGrid>
                <a:gridCol w="2907429">
                  <a:extLst>
                    <a:ext uri="{9D8B030D-6E8A-4147-A177-3AD203B41FA5}">
                      <a16:colId xmlns:a16="http://schemas.microsoft.com/office/drawing/2014/main" val="562209318"/>
                    </a:ext>
                  </a:extLst>
                </a:gridCol>
                <a:gridCol w="8636835">
                  <a:extLst>
                    <a:ext uri="{9D8B030D-6E8A-4147-A177-3AD203B41FA5}">
                      <a16:colId xmlns:a16="http://schemas.microsoft.com/office/drawing/2014/main" val="400706380"/>
                    </a:ext>
                  </a:extLst>
                </a:gridCol>
              </a:tblGrid>
              <a:tr h="828675">
                <a:tc>
                  <a:txBody>
                    <a:bodyPr/>
                    <a:lstStyle/>
                    <a:p>
                      <a:pPr algn="ctr"/>
                      <a:r>
                        <a:rPr lang="en-US" b="1" dirty="0">
                          <a:latin typeface="Graphik" panose="020B0503030202060203" pitchFamily="34" charset="0"/>
                        </a:rPr>
                        <a:t>Idea Title</a:t>
                      </a:r>
                      <a:br>
                        <a:rPr lang="en-US" dirty="0">
                          <a:latin typeface="Graphik" panose="020B0503030202060203" pitchFamily="34" charset="0"/>
                        </a:rPr>
                      </a:br>
                      <a:r>
                        <a:rPr lang="en-US" sz="1400" b="0" i="0" u="none" strike="noStrike" cap="none" dirty="0">
                          <a:solidFill>
                            <a:schemeClr val="dk1"/>
                          </a:solidFill>
                          <a:effectLst/>
                          <a:latin typeface="Graphik" panose="020B0503030202060203" pitchFamily="34" charset="0"/>
                          <a:ea typeface="+mn-ea"/>
                          <a:cs typeface="+mn-cs"/>
                          <a:sym typeface="Arial"/>
                        </a:rPr>
                        <a:t>(Provide a concise and impactful title for your idea.)</a:t>
                      </a:r>
                      <a:endParaRPr lang="en-US" dirty="0">
                        <a:latin typeface="Graphik" panose="020B050303020206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0" dirty="0" err="1"/>
                        <a:t>SmartShoppers</a:t>
                      </a:r>
                      <a:r>
                        <a:rPr lang="en-IN" sz="1600" b="0" dirty="0"/>
                        <a:t>: Personalized E-Commerce Recommendations Using Multi-Agent AI</a:t>
                      </a:r>
                    </a:p>
                    <a:p>
                      <a:endParaRPr lang="en-US"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extLst>
                  <a:ext uri="{0D108BD9-81ED-4DB2-BD59-A6C34878D82A}">
                    <a16:rowId xmlns:a16="http://schemas.microsoft.com/office/drawing/2014/main" val="2836812125"/>
                  </a:ext>
                </a:extLst>
              </a:tr>
              <a:tr h="816769">
                <a:tc>
                  <a:txBody>
                    <a:bodyPr/>
                    <a:lstStyle/>
                    <a:p>
                      <a:pPr algn="ctr"/>
                      <a:r>
                        <a:rPr lang="en-US" b="1" dirty="0">
                          <a:latin typeface="Graphik" panose="020B0503030202060203" pitchFamily="34" charset="0"/>
                        </a:rPr>
                        <a:t>Team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IN" sz="1800" dirty="0" err="1"/>
                        <a:t>SoloNXT</a:t>
                      </a:r>
                      <a:endParaRPr lang="en-US" sz="1800"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9433584"/>
                  </a:ext>
                </a:extLst>
              </a:tr>
              <a:tr h="1840706">
                <a:tc>
                  <a:txBody>
                    <a:bodyPr/>
                    <a:lstStyle/>
                    <a:p>
                      <a:pPr algn="ctr"/>
                      <a:r>
                        <a:rPr lang="en-US" b="1" dirty="0">
                          <a:latin typeface="Graphik" panose="020B0503030202060203" pitchFamily="34" charset="0"/>
                        </a:rPr>
                        <a:t>Problem Statement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700" b="0" dirty="0"/>
                        <a:t>n the digital commerce landscape, users are often overwhelmed by the volume of product choices and lack truly relevant recommendations. Traditional recommendation engines rely on either collaborative filtering or limited rule-based systems, which don’t adapt well to sparse or new customer data. There's a need for a modular, AI-powered system that provides personalized, dynamic shopping experiences even with limited inputs.</a:t>
                      </a:r>
                    </a:p>
                    <a:p>
                      <a:endParaRPr lang="en-US" sz="1600"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extLst>
                  <a:ext uri="{0D108BD9-81ED-4DB2-BD59-A6C34878D82A}">
                    <a16:rowId xmlns:a16="http://schemas.microsoft.com/office/drawing/2014/main" val="1929743077"/>
                  </a:ext>
                </a:extLst>
              </a:tr>
              <a:tr h="1781175">
                <a:tc>
                  <a:txBody>
                    <a:bodyPr/>
                    <a:lstStyle/>
                    <a:p>
                      <a:pPr algn="ctr"/>
                      <a:r>
                        <a:rPr lang="en-US" b="1" dirty="0">
                          <a:latin typeface="Graphik" panose="020B0503030202060203" pitchFamily="34" charset="0"/>
                        </a:rPr>
                        <a:t>Proposed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700" b="0" dirty="0" err="1"/>
                        <a:t>SoloNXT’s</a:t>
                      </a:r>
                      <a:r>
                        <a:rPr lang="en-US" sz="1700" b="0" dirty="0"/>
                        <a:t> solution, </a:t>
                      </a:r>
                      <a:r>
                        <a:rPr lang="en-US" sz="1700" b="0" i="1" dirty="0" err="1"/>
                        <a:t>SmartShoppers</a:t>
                      </a:r>
                      <a:r>
                        <a:rPr lang="en-US" sz="1700" b="0" dirty="0"/>
                        <a:t>, leverages a multi-agent AI architecture to deliver real-time product recommendations. Each agent—</a:t>
                      </a:r>
                      <a:r>
                        <a:rPr lang="en-US" sz="1700" b="0" dirty="0" err="1"/>
                        <a:t>CustomerAgent</a:t>
                      </a:r>
                      <a:r>
                        <a:rPr lang="en-US" sz="1700" b="0" dirty="0"/>
                        <a:t>, </a:t>
                      </a:r>
                      <a:r>
                        <a:rPr lang="en-US" sz="1700" b="0" dirty="0" err="1"/>
                        <a:t>ProductAgent</a:t>
                      </a:r>
                      <a:r>
                        <a:rPr lang="en-US" sz="1700" b="0" dirty="0"/>
                        <a:t>, and </a:t>
                      </a:r>
                      <a:r>
                        <a:rPr lang="en-US" sz="1700" b="0" dirty="0" err="1"/>
                        <a:t>RecommenderAgent</a:t>
                      </a:r>
                      <a:r>
                        <a:rPr lang="en-US" sz="1700" b="0" dirty="0"/>
                        <a:t>—performs a focused role to analyze user data and generate category-based suggestions. The app, built using </a:t>
                      </a:r>
                      <a:r>
                        <a:rPr lang="en-US" sz="1700" b="0" dirty="0" err="1"/>
                        <a:t>Streamlit</a:t>
                      </a:r>
                      <a:r>
                        <a:rPr lang="en-US" sz="1700" b="0" dirty="0"/>
                        <a:t>, allows customer selection, loads datasets, and displays top recommended products. Even in the absence of preference fields, the fallback logic ensures every customer receives intelligent suggestions, making it suitable for live deployment or expansion.</a:t>
                      </a:r>
                    </a:p>
                    <a:p>
                      <a:endParaRPr lang="en-US"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6236264"/>
                  </a:ext>
                </a:extLst>
              </a:tr>
            </a:tbl>
          </a:graphicData>
        </a:graphic>
      </p:graphicFrame>
    </p:spTree>
    <p:extLst>
      <p:ext uri="{BB962C8B-B14F-4D97-AF65-F5344CB8AC3E}">
        <p14:creationId xmlns:p14="http://schemas.microsoft.com/office/powerpoint/2010/main" val="150975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Problem statement you are trying to address</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4" name="TextBox 3">
            <a:extLst>
              <a:ext uri="{FF2B5EF4-FFF2-40B4-BE49-F238E27FC236}">
                <a16:creationId xmlns:a16="http://schemas.microsoft.com/office/drawing/2014/main" id="{5403EDE0-21FE-E3A2-13B3-E772C4CC3471}"/>
              </a:ext>
            </a:extLst>
          </p:cNvPr>
          <p:cNvSpPr txBox="1"/>
          <p:nvPr/>
        </p:nvSpPr>
        <p:spPr>
          <a:xfrm>
            <a:off x="323868" y="1007918"/>
            <a:ext cx="11544264" cy="3170099"/>
          </a:xfrm>
          <a:prstGeom prst="rect">
            <a:avLst/>
          </a:prstGeom>
          <a:noFill/>
        </p:spPr>
        <p:txBody>
          <a:bodyPr wrap="square">
            <a:spAutoFit/>
          </a:bodyPr>
          <a:lstStyle/>
          <a:p>
            <a:pPr>
              <a:buFont typeface="Arial" panose="020B0604020202020204" pitchFamily="34" charset="0"/>
              <a:buChar char="•"/>
            </a:pPr>
            <a:r>
              <a:rPr lang="en-US" sz="2000" b="1" dirty="0"/>
              <a:t>Problem Statement Chosen:</a:t>
            </a:r>
            <a:br>
              <a:rPr lang="en-US" sz="2000" dirty="0"/>
            </a:br>
            <a:r>
              <a:rPr lang="en-US" sz="2000" dirty="0"/>
              <a:t>Smart Shopping – Data and AI for Personalized E-Commerce</a:t>
            </a:r>
          </a:p>
          <a:p>
            <a:pPr>
              <a:buFont typeface="Arial" panose="020B0604020202020204" pitchFamily="34" charset="0"/>
              <a:buChar char="•"/>
            </a:pPr>
            <a:r>
              <a:rPr lang="en-US" sz="2000" dirty="0"/>
              <a:t>In today’s e-commerce landscape, personalization plays a crucial role in improving user experience, increasing conversions, and building brand loyalty. The challenge here was to design a system that can deliver personalized product recommendations to users based on customer and product data, while being scalable and adaptable to evolving data environments.</a:t>
            </a:r>
          </a:p>
          <a:p>
            <a:pPr>
              <a:buFont typeface="Arial" panose="020B0604020202020204" pitchFamily="34" charset="0"/>
              <a:buChar char="•"/>
            </a:pPr>
            <a:r>
              <a:rPr lang="en-US" sz="2000" dirty="0"/>
              <a:t>The challenge was to build a scalable AI solution that delivers personalized product recommendations using customer and product data.</a:t>
            </a:r>
          </a:p>
          <a:p>
            <a:pPr>
              <a:buFont typeface="Arial" panose="020B0604020202020204" pitchFamily="34" charset="0"/>
              <a:buChar char="•"/>
            </a:pPr>
            <a:r>
              <a:rPr lang="en-US" sz="2000" dirty="0"/>
              <a:t>The goal was to improve user engagement and conversion rates through hyper-personalized experiences.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644235" y="365750"/>
            <a:ext cx="10347766" cy="659893"/>
          </a:xfrm>
          <a:prstGeom prst="rect">
            <a:avLst/>
          </a:prstGeom>
          <a:noFill/>
          <a:ln>
            <a:noFill/>
          </a:ln>
        </p:spPr>
        <p:txBody>
          <a:bodyPr spcFirstLastPara="1" wrap="square" lIns="0" tIns="0" rIns="121900" bIns="0" anchor="t" anchorCtr="0">
            <a:noAutofit/>
          </a:bodyPr>
          <a:lstStyle/>
          <a:p>
            <a:pPr algn="just" defTabSz="1219170">
              <a:lnSpc>
                <a:spcPct val="80000"/>
              </a:lnSpc>
              <a:buClr>
                <a:srgbClr val="000000"/>
              </a:buClr>
              <a:buSzPts val="1100"/>
            </a:pPr>
            <a:r>
              <a:rPr lang="en-GB" sz="2400" b="1" kern="0" dirty="0">
                <a:solidFill>
                  <a:srgbClr val="000000"/>
                </a:solidFill>
                <a:latin typeface="Graphik" panose="020B0503030202060203" pitchFamily="34" charset="0"/>
                <a:ea typeface="Google Sans SemiBold"/>
                <a:cs typeface="Google Sans SemiBold"/>
                <a:sym typeface="Google Sans SemiBold"/>
              </a:rPr>
              <a:t>Proposed Solution Overview</a:t>
            </a:r>
          </a:p>
          <a:p>
            <a:pPr algn="just" defTabSz="1219170">
              <a:lnSpc>
                <a:spcPct val="80000"/>
              </a:lnSpc>
              <a:buClr>
                <a:srgbClr val="000000"/>
              </a:buClr>
              <a:buSzPts val="1100"/>
            </a:pPr>
            <a:r>
              <a:rPr lang="en-IN" sz="2400"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Brief approach description or methodology used to tackle the problem </a:t>
            </a:r>
          </a:p>
          <a:p>
            <a:pPr algn="just" defTabSz="1219170">
              <a:lnSpc>
                <a:spcPct val="80000"/>
              </a:lnSpc>
              <a:buClr>
                <a:srgbClr val="000000"/>
              </a:buClr>
              <a:buSzPts val="1100"/>
            </a:pPr>
            <a:endParaRPr sz="24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4" name="Rectangle 2">
            <a:extLst>
              <a:ext uri="{FF2B5EF4-FFF2-40B4-BE49-F238E27FC236}">
                <a16:creationId xmlns:a16="http://schemas.microsoft.com/office/drawing/2014/main" id="{6B362612-BD24-9241-284C-4D7853DB0BE2}"/>
              </a:ext>
            </a:extLst>
          </p:cNvPr>
          <p:cNvSpPr>
            <a:spLocks noChangeArrowheads="1"/>
          </p:cNvSpPr>
          <p:nvPr/>
        </p:nvSpPr>
        <p:spPr bwMode="auto">
          <a:xfrm>
            <a:off x="613063" y="920127"/>
            <a:ext cx="10965874"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To address this challenge, I designed a multi-agent AI system. The solution consists of three intelligent agents: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i="0" u="none" strike="noStrike" cap="none" normalizeH="0" baseline="0" dirty="0" err="1">
                <a:ln>
                  <a:noFill/>
                </a:ln>
                <a:solidFill>
                  <a:schemeClr val="tx1"/>
                </a:solidFill>
                <a:effectLst/>
                <a:latin typeface="Arial Unicode MS"/>
              </a:rPr>
              <a:t>CustomerAgent</a:t>
            </a:r>
            <a:r>
              <a:rPr kumimoji="0" lang="en-US" altLang="en-US" sz="2000" i="0" u="none" strike="noStrike" cap="none" normalizeH="0" baseline="0" dirty="0">
                <a:ln>
                  <a:noFill/>
                </a:ln>
                <a:solidFill>
                  <a:schemeClr val="tx1"/>
                </a:solidFill>
                <a:effectLst/>
              </a:rPr>
              <a:t>, which reads and interprets customer data</a:t>
            </a:r>
            <a:endParaRPr kumimoji="0" lang="en-US"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i="0" u="none" strike="noStrike" cap="none" normalizeH="0" baseline="0" dirty="0" err="1">
                <a:ln>
                  <a:noFill/>
                </a:ln>
                <a:solidFill>
                  <a:schemeClr val="tx1"/>
                </a:solidFill>
                <a:effectLst/>
                <a:latin typeface="Arial Unicode MS"/>
              </a:rPr>
              <a:t>ProductAgent</a:t>
            </a:r>
            <a:r>
              <a:rPr kumimoji="0" lang="en-US" altLang="en-US" sz="2000" i="0" u="none" strike="noStrike" cap="none" normalizeH="0" baseline="0" dirty="0">
                <a:ln>
                  <a:noFill/>
                </a:ln>
                <a:solidFill>
                  <a:schemeClr val="tx1"/>
                </a:solidFill>
                <a:effectLst/>
              </a:rPr>
              <a:t>, which manages the product catalog and filters it based on logic</a:t>
            </a:r>
            <a:endParaRPr kumimoji="0" lang="en-US"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i="0" u="none" strike="noStrike" cap="none" normalizeH="0" baseline="0" dirty="0" err="1">
                <a:ln>
                  <a:noFill/>
                </a:ln>
                <a:solidFill>
                  <a:schemeClr val="tx1"/>
                </a:solidFill>
                <a:effectLst/>
                <a:latin typeface="Arial Unicode MS"/>
              </a:rPr>
              <a:t>RecommenderAgent</a:t>
            </a:r>
            <a:r>
              <a:rPr kumimoji="0" lang="en-US" altLang="en-US" sz="2000" i="0" u="none" strike="noStrike" cap="none" normalizeH="0" baseline="0" dirty="0">
                <a:ln>
                  <a:noFill/>
                </a:ln>
                <a:solidFill>
                  <a:schemeClr val="tx1"/>
                </a:solidFill>
                <a:effectLst/>
              </a:rPr>
              <a:t>, which bridges the two and generates final product suggestions</a:t>
            </a:r>
            <a:endParaRPr kumimoji="0" lang="en-US"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This setup ensures modularity, scalability, and ease of debugging. The app is implemented in Python, with </a:t>
            </a:r>
            <a:r>
              <a:rPr kumimoji="0" lang="en-US" altLang="en-US" sz="2000" i="0" u="none" strike="noStrike" cap="none" normalizeH="0" baseline="0" dirty="0" err="1">
                <a:ln>
                  <a:noFill/>
                </a:ln>
                <a:solidFill>
                  <a:schemeClr val="tx1"/>
                </a:solidFill>
                <a:effectLst/>
                <a:latin typeface="Arial" panose="020B0604020202020204" pitchFamily="34" charset="0"/>
              </a:rPr>
              <a:t>Streamlit</a:t>
            </a:r>
            <a:r>
              <a:rPr kumimoji="0" lang="en-US" altLang="en-US" sz="2000" i="0" u="none" strike="noStrike" cap="none" normalizeH="0" baseline="0" dirty="0">
                <a:ln>
                  <a:noFill/>
                </a:ln>
                <a:solidFill>
                  <a:schemeClr val="tx1"/>
                </a:solidFill>
                <a:effectLst/>
                <a:latin typeface="Arial" panose="020B0604020202020204" pitchFamily="34" charset="0"/>
              </a:rPr>
              <a:t> providing an interactive frontend. Since the dataset lacked preference-specific fields, a fallback logic was implemented using default categories to simulate recommendations for the demo.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0D7FCDDF-9C55-BF15-E88F-33470931AD6C}"/>
              </a:ext>
            </a:extLst>
          </p:cNvPr>
          <p:cNvSpPr>
            <a:spLocks noChangeArrowheads="1"/>
          </p:cNvSpPr>
          <p:nvPr/>
        </p:nvSpPr>
        <p:spPr bwMode="auto">
          <a:xfrm>
            <a:off x="613063" y="3605646"/>
            <a:ext cx="1096587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The core of this solution is an agent-based system. The customer selects a customer ID through the app. The </a:t>
            </a:r>
            <a:r>
              <a:rPr kumimoji="0" lang="en-US" altLang="en-US" sz="2000" i="0" u="none" strike="noStrike" cap="none" normalizeH="0" baseline="0" dirty="0" err="1">
                <a:ln>
                  <a:noFill/>
                </a:ln>
                <a:solidFill>
                  <a:schemeClr val="tx1"/>
                </a:solidFill>
                <a:effectLst/>
                <a:latin typeface="Arial Unicode MS"/>
              </a:rPr>
              <a:t>CustomerAgent</a:t>
            </a:r>
            <a:r>
              <a:rPr kumimoji="0" lang="en-US" altLang="en-US" sz="2000" i="0" u="none" strike="noStrike" cap="none" normalizeH="0" baseline="0" dirty="0">
                <a:ln>
                  <a:noFill/>
                </a:ln>
                <a:solidFill>
                  <a:schemeClr val="tx1"/>
                </a:solidFill>
                <a:effectLst/>
              </a:rPr>
              <a:t> fetches the profile from the data. The </a:t>
            </a:r>
            <a:r>
              <a:rPr kumimoji="0" lang="en-US" altLang="en-US" sz="2000" i="0" u="none" strike="noStrike" cap="none" normalizeH="0" baseline="0" dirty="0" err="1">
                <a:ln>
                  <a:noFill/>
                </a:ln>
                <a:solidFill>
                  <a:schemeClr val="tx1"/>
                </a:solidFill>
                <a:effectLst/>
                <a:latin typeface="Arial Unicode MS"/>
              </a:rPr>
              <a:t>RecommenderAgent</a:t>
            </a:r>
            <a:r>
              <a:rPr kumimoji="0" lang="en-US" altLang="en-US" sz="2000" i="0" u="none" strike="noStrike" cap="none" normalizeH="0" baseline="0" dirty="0">
                <a:ln>
                  <a:noFill/>
                </a:ln>
                <a:solidFill>
                  <a:schemeClr val="tx1"/>
                </a:solidFill>
                <a:effectLst/>
              </a:rPr>
              <a:t> then triggers the </a:t>
            </a:r>
            <a:r>
              <a:rPr kumimoji="0" lang="en-US" altLang="en-US" sz="2000" i="0" u="none" strike="noStrike" cap="none" normalizeH="0" baseline="0" dirty="0" err="1">
                <a:ln>
                  <a:noFill/>
                </a:ln>
                <a:solidFill>
                  <a:schemeClr val="tx1"/>
                </a:solidFill>
                <a:effectLst/>
                <a:latin typeface="Arial Unicode MS"/>
              </a:rPr>
              <a:t>ProductAgent</a:t>
            </a:r>
            <a:r>
              <a:rPr kumimoji="0" lang="en-US" altLang="en-US" sz="2000" i="0" u="none" strike="noStrike" cap="none" normalizeH="0" baseline="0" dirty="0">
                <a:ln>
                  <a:noFill/>
                </a:ln>
                <a:solidFill>
                  <a:schemeClr val="tx1"/>
                </a:solidFill>
                <a:effectLst/>
              </a:rPr>
              <a:t> to filter products based on a default category, and the system returns a list of relevant items. The system is designed to be easily extendable — future datasets with behavioral or transactional data can be directly integrated.</a:t>
            </a:r>
            <a:endParaRPr kumimoji="0" lang="en-US"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The architecture is lightweight and efficient, using Pandas </a:t>
            </a:r>
            <a:r>
              <a:rPr kumimoji="0" lang="en-US" altLang="en-US" sz="2000" i="0" u="none" strike="noStrike" cap="none" normalizeH="0" baseline="0" dirty="0" err="1">
                <a:ln>
                  <a:noFill/>
                </a:ln>
                <a:solidFill>
                  <a:schemeClr val="tx1"/>
                </a:solidFill>
                <a:effectLst/>
                <a:latin typeface="Arial" panose="020B0604020202020204" pitchFamily="34" charset="0"/>
              </a:rPr>
              <a:t>DataFrames</a:t>
            </a:r>
            <a:r>
              <a:rPr kumimoji="0" lang="en-US" altLang="en-US" sz="2000" i="0" u="none" strike="noStrike" cap="none" normalizeH="0" baseline="0" dirty="0">
                <a:ln>
                  <a:noFill/>
                </a:ln>
                <a:solidFill>
                  <a:schemeClr val="tx1"/>
                </a:solidFill>
                <a:effectLst/>
                <a:latin typeface="Arial" panose="020B0604020202020204" pitchFamily="34" charset="0"/>
              </a:rPr>
              <a:t> and </a:t>
            </a:r>
            <a:r>
              <a:rPr kumimoji="0" lang="en-US" altLang="en-US" sz="2000" i="0" u="none" strike="noStrike" cap="none" normalizeH="0" baseline="0" dirty="0" err="1">
                <a:ln>
                  <a:noFill/>
                </a:ln>
                <a:solidFill>
                  <a:schemeClr val="tx1"/>
                </a:solidFill>
                <a:effectLst/>
                <a:latin typeface="Arial" panose="020B0604020202020204" pitchFamily="34" charset="0"/>
              </a:rPr>
              <a:t>Streamlit</a:t>
            </a:r>
            <a:r>
              <a:rPr kumimoji="0" lang="en-US" altLang="en-US" sz="2000" i="0" u="none" strike="noStrike" cap="none" normalizeH="0" baseline="0" dirty="0">
                <a:ln>
                  <a:noFill/>
                </a:ln>
                <a:solidFill>
                  <a:schemeClr val="tx1"/>
                </a:solidFill>
                <a:effectLst/>
                <a:latin typeface="Arial" panose="020B0604020202020204" pitchFamily="34" charset="0"/>
              </a:rPr>
              <a:t> UI components, making the entire system fast and intuitive.</a:t>
            </a:r>
          </a:p>
        </p:txBody>
      </p:sp>
    </p:spTree>
    <p:extLst>
      <p:ext uri="{BB962C8B-B14F-4D97-AF65-F5344CB8AC3E}">
        <p14:creationId xmlns:p14="http://schemas.microsoft.com/office/powerpoint/2010/main" val="869363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IN" sz="2667" b="1" kern="0" dirty="0">
                <a:solidFill>
                  <a:srgbClr val="000000"/>
                </a:solidFill>
                <a:latin typeface="Graphik" panose="020B0503030202060203" pitchFamily="34" charset="0"/>
                <a:ea typeface="Google Sans SemiBold"/>
                <a:cs typeface="Google Sans SemiBold"/>
                <a:sym typeface="Arial"/>
              </a:rPr>
              <a:t>Technologies Used </a:t>
            </a:r>
          </a:p>
          <a:p>
            <a:pPr defTabSz="1219170">
              <a:lnSpc>
                <a:spcPct val="80000"/>
              </a:lnSpc>
              <a:buClr>
                <a:srgbClr val="000000"/>
              </a:buClr>
              <a:buSzPts val="1100"/>
            </a:pPr>
            <a:r>
              <a:rPr lang="en-IN" sz="2667"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List the key technologies, frameworks, and tools you utilized in your solution</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5" name="TextBox 4">
            <a:extLst>
              <a:ext uri="{FF2B5EF4-FFF2-40B4-BE49-F238E27FC236}">
                <a16:creationId xmlns:a16="http://schemas.microsoft.com/office/drawing/2014/main" id="{FBF849B4-34BE-BF0B-F59C-15D7AD2D551B}"/>
              </a:ext>
            </a:extLst>
          </p:cNvPr>
          <p:cNvSpPr txBox="1"/>
          <p:nvPr/>
        </p:nvSpPr>
        <p:spPr>
          <a:xfrm>
            <a:off x="323868" y="1091045"/>
            <a:ext cx="10638541" cy="1938992"/>
          </a:xfrm>
          <a:prstGeom prst="rect">
            <a:avLst/>
          </a:prstGeom>
          <a:noFill/>
        </p:spPr>
        <p:txBody>
          <a:bodyPr wrap="square">
            <a:spAutoFit/>
          </a:bodyPr>
          <a:lstStyle/>
          <a:p>
            <a:pPr algn="just"/>
            <a:r>
              <a:rPr lang="en-US" sz="2000" dirty="0"/>
              <a:t>This solution is built entirely using Python.</a:t>
            </a:r>
          </a:p>
          <a:p>
            <a:pPr algn="just">
              <a:buFont typeface="Arial" panose="020B0604020202020204" pitchFamily="34" charset="0"/>
              <a:buChar char="•"/>
            </a:pPr>
            <a:r>
              <a:rPr lang="en-US" sz="2000" dirty="0" err="1"/>
              <a:t>Streamlit</a:t>
            </a:r>
            <a:r>
              <a:rPr lang="en-US" sz="2000" dirty="0"/>
              <a:t> is used for the frontend web interface, allowing users to interactively explore the recommendation system.</a:t>
            </a:r>
          </a:p>
          <a:p>
            <a:pPr algn="just">
              <a:buFont typeface="Arial" panose="020B0604020202020204" pitchFamily="34" charset="0"/>
              <a:buChar char="•"/>
            </a:pPr>
            <a:r>
              <a:rPr lang="en-US" sz="2000" dirty="0"/>
              <a:t>Pandas is used for data manipulation and filtering.</a:t>
            </a:r>
          </a:p>
          <a:p>
            <a:pPr algn="just">
              <a:buFont typeface="Arial" panose="020B0604020202020204" pitchFamily="34" charset="0"/>
              <a:buChar char="•"/>
            </a:pPr>
            <a:r>
              <a:rPr lang="en-US" sz="2000" dirty="0"/>
              <a:t>CSV files are used as input, which simulate real-world datasets of customers and products.</a:t>
            </a:r>
            <a:br>
              <a:rPr lang="en-US" sz="2000" dirty="0"/>
            </a:br>
            <a:r>
              <a:rPr lang="en-US" sz="2000" dirty="0"/>
              <a:t>The app structure is modular and can easily integrate databases or APIs if scaled up.</a:t>
            </a:r>
          </a:p>
        </p:txBody>
      </p:sp>
    </p:spTree>
    <p:extLst>
      <p:ext uri="{BB962C8B-B14F-4D97-AF65-F5344CB8AC3E}">
        <p14:creationId xmlns:p14="http://schemas.microsoft.com/office/powerpoint/2010/main" val="3553521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IN" sz="2667" b="1" kern="0" dirty="0">
                <a:solidFill>
                  <a:srgbClr val="000000"/>
                </a:solidFill>
                <a:latin typeface="Graphik" panose="020B0503030202060203" pitchFamily="34" charset="0"/>
                <a:ea typeface="Google Sans SemiBold"/>
                <a:cs typeface="Google Sans SemiBold"/>
                <a:sym typeface="Arial"/>
              </a:rPr>
              <a:t>Agents' interaction design </a:t>
            </a:r>
          </a:p>
        </p:txBody>
      </p:sp>
      <p:sp>
        <p:nvSpPr>
          <p:cNvPr id="4" name="TextBox 3">
            <a:extLst>
              <a:ext uri="{FF2B5EF4-FFF2-40B4-BE49-F238E27FC236}">
                <a16:creationId xmlns:a16="http://schemas.microsoft.com/office/drawing/2014/main" id="{FAFD3FB5-B0FA-5212-93A0-B3E9F2F074E2}"/>
              </a:ext>
            </a:extLst>
          </p:cNvPr>
          <p:cNvSpPr txBox="1"/>
          <p:nvPr/>
        </p:nvSpPr>
        <p:spPr>
          <a:xfrm>
            <a:off x="249381" y="904009"/>
            <a:ext cx="11118273" cy="31700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The system is designed using a multi-agent architecture, where each agent operates independently but collaboratively: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The </a:t>
            </a:r>
            <a:r>
              <a:rPr kumimoji="0" lang="en-US" altLang="en-US" sz="2000" i="0" u="none" strike="noStrike" cap="none" normalizeH="0" baseline="0" dirty="0" err="1">
                <a:ln>
                  <a:noFill/>
                </a:ln>
                <a:solidFill>
                  <a:schemeClr val="tx1"/>
                </a:solidFill>
                <a:effectLst/>
                <a:latin typeface="Arial Unicode MS"/>
              </a:rPr>
              <a:t>CustomerAgent</a:t>
            </a:r>
            <a:r>
              <a:rPr kumimoji="0" lang="en-US" altLang="en-US" sz="2000" i="0" u="none" strike="noStrike" cap="none" normalizeH="0" baseline="0" dirty="0">
                <a:ln>
                  <a:noFill/>
                </a:ln>
                <a:solidFill>
                  <a:schemeClr val="tx1"/>
                </a:solidFill>
                <a:effectLst/>
              </a:rPr>
              <a:t> is responsible for retrieving and interpreting customer data based on a selected customer ID.</a:t>
            </a:r>
            <a:endParaRPr kumimoji="0" lang="en-US"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The </a:t>
            </a:r>
            <a:r>
              <a:rPr kumimoji="0" lang="en-US" altLang="en-US" sz="2000" i="0" u="none" strike="noStrike" cap="none" normalizeH="0" baseline="0" dirty="0" err="1">
                <a:ln>
                  <a:noFill/>
                </a:ln>
                <a:solidFill>
                  <a:schemeClr val="tx1"/>
                </a:solidFill>
                <a:effectLst/>
                <a:latin typeface="Arial Unicode MS"/>
              </a:rPr>
              <a:t>ProductAgent</a:t>
            </a:r>
            <a:r>
              <a:rPr kumimoji="0" lang="en-US" altLang="en-US" sz="2000" i="0" u="none" strike="noStrike" cap="none" normalizeH="0" baseline="0" dirty="0">
                <a:ln>
                  <a:noFill/>
                </a:ln>
                <a:solidFill>
                  <a:schemeClr val="tx1"/>
                </a:solidFill>
                <a:effectLst/>
              </a:rPr>
              <a:t> manages and filters the product dataset based on categories or attributes.</a:t>
            </a:r>
            <a:endParaRPr kumimoji="0" lang="en-US"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The </a:t>
            </a:r>
            <a:r>
              <a:rPr kumimoji="0" lang="en-US" altLang="en-US" sz="2000" i="0" u="none" strike="noStrike" cap="none" normalizeH="0" baseline="0" dirty="0" err="1">
                <a:ln>
                  <a:noFill/>
                </a:ln>
                <a:solidFill>
                  <a:schemeClr val="tx1"/>
                </a:solidFill>
                <a:effectLst/>
                <a:latin typeface="Arial Unicode MS"/>
              </a:rPr>
              <a:t>RecommenderAgent</a:t>
            </a:r>
            <a:r>
              <a:rPr kumimoji="0" lang="en-US" altLang="en-US" sz="2000" i="0" u="none" strike="noStrike" cap="none" normalizeH="0" baseline="0" dirty="0">
                <a:ln>
                  <a:noFill/>
                </a:ln>
                <a:solidFill>
                  <a:schemeClr val="tx1"/>
                </a:solidFill>
                <a:effectLst/>
              </a:rPr>
              <a:t> acts as the central coordinator, fetching inputs from both agents and generating the final product recommendations.</a:t>
            </a:r>
            <a:endParaRPr kumimoji="0" lang="en-US"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Agents do not directly depend on each other’s internal logic, which ensures high modularity and scalability. This separation of concerns allows easy debugging, future enhancements, and plug-and-play extensions.</a:t>
            </a:r>
          </a:p>
        </p:txBody>
      </p:sp>
    </p:spTree>
    <p:extLst>
      <p:ext uri="{BB962C8B-B14F-4D97-AF65-F5344CB8AC3E}">
        <p14:creationId xmlns:p14="http://schemas.microsoft.com/office/powerpoint/2010/main" val="3259701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Code structure</a:t>
            </a:r>
          </a:p>
        </p:txBody>
      </p:sp>
      <p:sp>
        <p:nvSpPr>
          <p:cNvPr id="4" name="TextBox 3">
            <a:extLst>
              <a:ext uri="{FF2B5EF4-FFF2-40B4-BE49-F238E27FC236}">
                <a16:creationId xmlns:a16="http://schemas.microsoft.com/office/drawing/2014/main" id="{2117235E-6461-C06E-7CBB-B9A1194A5F5B}"/>
              </a:ext>
            </a:extLst>
          </p:cNvPr>
          <p:cNvSpPr txBox="1"/>
          <p:nvPr/>
        </p:nvSpPr>
        <p:spPr>
          <a:xfrm>
            <a:off x="634379" y="789710"/>
            <a:ext cx="8543391" cy="3416320"/>
          </a:xfrm>
          <a:prstGeom prst="rect">
            <a:avLst/>
          </a:prstGeom>
          <a:noFill/>
        </p:spPr>
        <p:txBody>
          <a:bodyPr wrap="square">
            <a:spAutoFit/>
          </a:bodyPr>
          <a:lstStyle/>
          <a:p>
            <a:r>
              <a:rPr lang="en-IN" dirty="0" err="1"/>
              <a:t>SmartShoppers</a:t>
            </a:r>
            <a:r>
              <a:rPr lang="en-IN" dirty="0"/>
              <a:t>/</a:t>
            </a:r>
          </a:p>
          <a:p>
            <a:r>
              <a:rPr lang="en-IN" dirty="0"/>
              <a:t>├── app/</a:t>
            </a:r>
          </a:p>
          <a:p>
            <a:r>
              <a:rPr lang="en-IN" dirty="0"/>
              <a:t>   └── streamlit_app.py     # Main frontend logic using </a:t>
            </a:r>
            <a:r>
              <a:rPr lang="en-IN" dirty="0" err="1"/>
              <a:t>Streamlit</a:t>
            </a:r>
            <a:endParaRPr lang="en-IN" dirty="0"/>
          </a:p>
          <a:p>
            <a:r>
              <a:rPr lang="en-IN" dirty="0"/>
              <a:t>├── agents/</a:t>
            </a:r>
          </a:p>
          <a:p>
            <a:r>
              <a:rPr lang="en-IN" dirty="0"/>
              <a:t>   ├── customer_agent.py    # Handles customer data and preferences</a:t>
            </a:r>
          </a:p>
          <a:p>
            <a:r>
              <a:rPr lang="en-IN" dirty="0"/>
              <a:t>   ├── product_agent.py     # Handles product filtering by category</a:t>
            </a:r>
          </a:p>
          <a:p>
            <a:r>
              <a:rPr lang="en-IN" dirty="0"/>
              <a:t>   └── recommender_agent.py # Connects customer and product agents</a:t>
            </a:r>
          </a:p>
          <a:p>
            <a:r>
              <a:rPr lang="en-IN" dirty="0"/>
              <a:t>├── utils/</a:t>
            </a:r>
          </a:p>
          <a:p>
            <a:r>
              <a:rPr lang="en-IN" dirty="0"/>
              <a:t>   └── preprocessing.py     # Loads CSV files</a:t>
            </a:r>
          </a:p>
          <a:p>
            <a:r>
              <a:rPr lang="en-IN" dirty="0"/>
              <a:t>├── data/</a:t>
            </a:r>
          </a:p>
          <a:p>
            <a:r>
              <a:rPr lang="en-IN" dirty="0"/>
              <a:t>   ├── customer_data_collection.csv</a:t>
            </a:r>
          </a:p>
          <a:p>
            <a:r>
              <a:rPr lang="en-IN" dirty="0"/>
              <a:t>   └── product_recommendation_data.csv</a:t>
            </a:r>
          </a:p>
        </p:txBody>
      </p:sp>
      <p:sp>
        <p:nvSpPr>
          <p:cNvPr id="6" name="TextBox 5">
            <a:extLst>
              <a:ext uri="{FF2B5EF4-FFF2-40B4-BE49-F238E27FC236}">
                <a16:creationId xmlns:a16="http://schemas.microsoft.com/office/drawing/2014/main" id="{FCCD043A-1B31-9A9E-E9BD-932602231C13}"/>
              </a:ext>
            </a:extLst>
          </p:cNvPr>
          <p:cNvSpPr txBox="1"/>
          <p:nvPr/>
        </p:nvSpPr>
        <p:spPr>
          <a:xfrm>
            <a:off x="496165" y="4283701"/>
            <a:ext cx="10715625" cy="1631216"/>
          </a:xfrm>
          <a:prstGeom prst="rect">
            <a:avLst/>
          </a:prstGeom>
          <a:noFill/>
        </p:spPr>
        <p:txBody>
          <a:bodyPr wrap="square">
            <a:spAutoFit/>
          </a:bodyPr>
          <a:lstStyle/>
          <a:p>
            <a:r>
              <a:rPr lang="en-US" sz="2000" dirty="0"/>
              <a:t>Each agent is implemented as a Python class, and the </a:t>
            </a:r>
            <a:r>
              <a:rPr lang="en-US" sz="2000" dirty="0" err="1"/>
              <a:t>Streamlit</a:t>
            </a:r>
            <a:r>
              <a:rPr lang="en-US" sz="2000" dirty="0"/>
              <a:t> app acts as the entry point that ties everything together. The app loads CSVs, allows user interaction, and displays results in a clean tabular format.</a:t>
            </a:r>
          </a:p>
          <a:p>
            <a:r>
              <a:rPr lang="en-US" sz="2000" dirty="0"/>
              <a:t>The system is structured to ensure easy maintainability and future upgrades like preference modeling or API integration.</a:t>
            </a:r>
          </a:p>
        </p:txBody>
      </p:sp>
    </p:spTree>
    <p:extLst>
      <p:ext uri="{BB962C8B-B14F-4D97-AF65-F5344CB8AC3E}">
        <p14:creationId xmlns:p14="http://schemas.microsoft.com/office/powerpoint/2010/main" val="2937207318"/>
      </p:ext>
    </p:extLst>
  </p:cSld>
  <p:clrMapOvr>
    <a:masterClrMapping/>
  </p:clrMapOvr>
</p:sld>
</file>

<file path=ppt/theme/theme1.xml><?xml version="1.0" encoding="utf-8"?>
<a:theme xmlns:a="http://schemas.openxmlformats.org/drawingml/2006/main" name="1_Canvas-Theme">
  <a:themeElements>
    <a:clrScheme name="Accenture Default">
      <a:dk1>
        <a:srgbClr val="000000"/>
      </a:dk1>
      <a:lt1>
        <a:srgbClr val="FFFFFF"/>
      </a:lt1>
      <a:dk2>
        <a:srgbClr val="96968C"/>
      </a:dk2>
      <a:lt2>
        <a:srgbClr val="E6E6DC"/>
      </a:lt2>
      <a:accent1>
        <a:srgbClr val="A100FF"/>
      </a:accent1>
      <a:accent2>
        <a:srgbClr val="7500C0"/>
      </a:accent2>
      <a:accent3>
        <a:srgbClr val="460073"/>
      </a:accent3>
      <a:accent4>
        <a:srgbClr val="B355AA"/>
      </a:accent4>
      <a:accent5>
        <a:srgbClr val="BE82FF"/>
      </a:accent5>
      <a:accent6>
        <a:srgbClr val="E6DCFF"/>
      </a:accent6>
      <a:hlink>
        <a:srgbClr val="A100FF"/>
      </a:hlink>
      <a:folHlink>
        <a:srgbClr val="B455AA"/>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lstStyle>
        <a:defPPr marL="0" marR="0" indent="0" algn="l" defTabSz="914400" rtl="0" eaLnBrk="1" fontAlgn="auto" latinLnBrk="0" hangingPunct="1">
          <a:lnSpc>
            <a:spcPct val="100000"/>
          </a:lnSpc>
          <a:spcBef>
            <a:spcPts val="0"/>
          </a:spcBef>
          <a:spcAft>
            <a:spcPts val="0"/>
          </a:spcAft>
          <a:buClrTx/>
          <a:buSzTx/>
          <a:buFontTx/>
          <a:buNone/>
          <a:tabLst/>
          <a:defRPr kumimoji="0" sz="1050" b="0" i="0" u="none" strike="noStrike" kern="1200" cap="none" spc="0" normalizeH="0" baseline="0" noProof="0" dirty="0">
            <a:ln>
              <a:noFill/>
            </a:ln>
            <a:solidFill>
              <a:prstClr val="black">
                <a:alpha val="40000"/>
              </a:prstClr>
            </a:solidFill>
            <a:effectLst/>
            <a:uLnTx/>
            <a:uFillTx/>
            <a:latin typeface="Graphik" panose="020B0503030202060203" pitchFamily="34" charset="77"/>
            <a:ea typeface="+mn-ea"/>
            <a:cs typeface="+mn-cs"/>
          </a:defRPr>
        </a:defPPr>
      </a:lstStyle>
    </a:txDef>
  </a:objectDefaults>
  <a:extraClrSchemeLst/>
  <a:extLst>
    <a:ext uri="{05A4C25C-085E-4340-85A3-A5531E510DB2}">
      <thm15:themeFamily xmlns:thm15="http://schemas.microsoft.com/office/thememl/2012/main" name="Mc_Exp_Presentation-Template_v5-2024" id="{632751DD-A84D-D849-B0B6-44CCDFA99F61}" vid="{69070162-6984-CD4F-9F36-7088033C2B3F}"/>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189</TotalTime>
  <Words>1234</Words>
  <Application>Microsoft Office PowerPoint</Application>
  <PresentationFormat>Widescreen</PresentationFormat>
  <Paragraphs>92</Paragraphs>
  <Slides>13</Slides>
  <Notes>11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Aptos</vt:lpstr>
      <vt:lpstr>Arial</vt:lpstr>
      <vt:lpstr>Arial Unicode MS</vt:lpstr>
      <vt:lpstr>Graphik</vt:lpstr>
      <vt:lpstr>Graphik Light</vt:lpstr>
      <vt:lpstr>Graphik Medium</vt:lpstr>
      <vt:lpstr>Graphik Semibold</vt:lpstr>
      <vt:lpstr>1_Canvas-Theme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Tolentino, Ma. Antonette</dc:creator>
  <cp:lastModifiedBy>Win</cp:lastModifiedBy>
  <cp:revision>3</cp:revision>
  <dcterms:created xsi:type="dcterms:W3CDTF">2025-02-26T01:18:59Z</dcterms:created>
  <dcterms:modified xsi:type="dcterms:W3CDTF">2025-04-11T13:40:13Z</dcterms:modified>
</cp:coreProperties>
</file>